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75" r:id="rId6"/>
    <p:sldId id="257" r:id="rId7"/>
    <p:sldId id="261" r:id="rId8"/>
    <p:sldId id="274" r:id="rId9"/>
    <p:sldId id="263" r:id="rId10"/>
    <p:sldId id="262" r:id="rId11"/>
    <p:sldId id="258" r:id="rId12"/>
    <p:sldId id="271" r:id="rId13"/>
    <p:sldId id="270" r:id="rId14"/>
    <p:sldId id="276" r:id="rId15"/>
    <p:sldId id="277" r:id="rId16"/>
    <p:sldId id="279" r:id="rId17"/>
    <p:sldId id="268" r:id="rId18"/>
    <p:sldId id="266" r:id="rId19"/>
    <p:sldId id="273" r:id="rId20"/>
    <p:sldId id="272" r:id="rId21"/>
    <p:sldId id="260"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397034-DE3C-46B8-A2E4-5B9A7FFA7E0A}">
          <p14:sldIdLst>
            <p14:sldId id="256"/>
            <p14:sldId id="275"/>
          </p14:sldIdLst>
        </p14:section>
        <p14:section name="Data Section" id="{3271637E-0616-4505-A2AD-7E3AB496B982}">
          <p14:sldIdLst>
            <p14:sldId id="257"/>
            <p14:sldId id="261"/>
            <p14:sldId id="274"/>
            <p14:sldId id="263"/>
            <p14:sldId id="262"/>
          </p14:sldIdLst>
        </p14:section>
        <p14:section name="Processing Section" id="{A489BFA2-458D-4B47-8680-0928163AD2B4}">
          <p14:sldIdLst>
            <p14:sldId id="258"/>
            <p14:sldId id="271"/>
          </p14:sldIdLst>
        </p14:section>
        <p14:section name="Programming Section" id="{682DDE5B-285A-4609-B6A0-F67ADB039EAA}">
          <p14:sldIdLst>
            <p14:sldId id="270"/>
            <p14:sldId id="276"/>
            <p14:sldId id="277"/>
            <p14:sldId id="279"/>
            <p14:sldId id="268"/>
            <p14:sldId id="266"/>
          </p14:sldIdLst>
        </p14:section>
        <p14:section name="Progress of Training" id="{B82D8C45-C72B-4DFD-874E-8B4CDA7B82C2}">
          <p14:sldIdLst>
            <p14:sldId id="273"/>
          </p14:sldIdLst>
        </p14:section>
        <p14:section name="Algorithm" id="{C8F1A153-45BC-4A78-8C87-FD6EC85A5579}">
          <p14:sldIdLst>
            <p14:sldId id="272"/>
          </p14:sldIdLst>
        </p14:section>
        <p14:section name="Challenge Section" id="{1735D849-4234-499B-AFC0-743DAB82CF8D}">
          <p14:sldIdLst>
            <p14:sldId id="26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FCD457-E757-4A32-8889-3F2E2220DE6E}" v="93" dt="2019-08-19T20:40:12.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1601755-17F2-46EC-85BA-C4CEB4BD72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D30C50B-9620-4155-9977-A58A4FC7631C}">
      <dgm:prSet/>
      <dgm:spPr/>
      <dgm:t>
        <a:bodyPr/>
        <a:lstStyle/>
        <a:p>
          <a:r>
            <a:rPr lang="en-US" dirty="0" err="1"/>
            <a:t>numpy</a:t>
          </a:r>
          <a:r>
            <a:rPr lang="en-US" dirty="0"/>
            <a:t>: used to deal with large matrix data as it is an optimized library</a:t>
          </a:r>
        </a:p>
      </dgm:t>
    </dgm:pt>
    <dgm:pt modelId="{BAD493C5-7923-493A-868B-3C4F0F1102F5}" type="parTrans" cxnId="{8821FEE2-4A74-4BD4-A033-5886F3FCF047}">
      <dgm:prSet/>
      <dgm:spPr/>
      <dgm:t>
        <a:bodyPr/>
        <a:lstStyle/>
        <a:p>
          <a:endParaRPr lang="en-US"/>
        </a:p>
      </dgm:t>
    </dgm:pt>
    <dgm:pt modelId="{CC448950-342A-42C2-A296-B2603FC6B920}" type="sibTrans" cxnId="{8821FEE2-4A74-4BD4-A033-5886F3FCF047}">
      <dgm:prSet/>
      <dgm:spPr/>
      <dgm:t>
        <a:bodyPr/>
        <a:lstStyle/>
        <a:p>
          <a:endParaRPr lang="en-US"/>
        </a:p>
      </dgm:t>
    </dgm:pt>
    <dgm:pt modelId="{38BC645C-58F0-43B2-A0EE-96C7F85AF1F9}">
      <dgm:prSet/>
      <dgm:spPr/>
      <dgm:t>
        <a:bodyPr/>
        <a:lstStyle/>
        <a:p>
          <a:r>
            <a:rPr lang="en-US"/>
            <a:t>pandas: providing fast, flexible data structures to work with structured (tabular, multidimensional) data</a:t>
          </a:r>
        </a:p>
      </dgm:t>
    </dgm:pt>
    <dgm:pt modelId="{C648A0A0-8AA2-44E6-AD06-B90EEDA5A59F}" type="parTrans" cxnId="{E826DC6A-D480-4AD6-897A-ECFA756D5FF4}">
      <dgm:prSet/>
      <dgm:spPr/>
      <dgm:t>
        <a:bodyPr/>
        <a:lstStyle/>
        <a:p>
          <a:endParaRPr lang="en-US"/>
        </a:p>
      </dgm:t>
    </dgm:pt>
    <dgm:pt modelId="{AC077612-55B9-41FE-837D-052DCB84DEA5}" type="sibTrans" cxnId="{E826DC6A-D480-4AD6-897A-ECFA756D5FF4}">
      <dgm:prSet/>
      <dgm:spPr/>
      <dgm:t>
        <a:bodyPr/>
        <a:lstStyle/>
        <a:p>
          <a:endParaRPr lang="en-US"/>
        </a:p>
      </dgm:t>
    </dgm:pt>
    <dgm:pt modelId="{F8F3942C-049D-4D9F-B61B-F2CD47617D3F}">
      <dgm:prSet/>
      <dgm:spPr/>
      <dgm:t>
        <a:bodyPr/>
        <a:lstStyle/>
        <a:p>
          <a:r>
            <a:rPr lang="en-US"/>
            <a:t>matplotlib: interactive graphing</a:t>
          </a:r>
        </a:p>
      </dgm:t>
    </dgm:pt>
    <dgm:pt modelId="{AF052944-1DDC-4D69-9F13-7EBE9E3190E5}" type="parTrans" cxnId="{11F53C73-9DB7-4541-9FEF-3C797156086D}">
      <dgm:prSet/>
      <dgm:spPr/>
      <dgm:t>
        <a:bodyPr/>
        <a:lstStyle/>
        <a:p>
          <a:endParaRPr lang="en-US"/>
        </a:p>
      </dgm:t>
    </dgm:pt>
    <dgm:pt modelId="{62B7CCAA-B0C6-4A4C-B8CA-F5EB734B71FC}" type="sibTrans" cxnId="{11F53C73-9DB7-4541-9FEF-3C797156086D}">
      <dgm:prSet/>
      <dgm:spPr/>
      <dgm:t>
        <a:bodyPr/>
        <a:lstStyle/>
        <a:p>
          <a:endParaRPr lang="en-US"/>
        </a:p>
      </dgm:t>
    </dgm:pt>
    <dgm:pt modelId="{92F3734F-7660-4007-8A87-8505C95D9CA4}">
      <dgm:prSet/>
      <dgm:spPr/>
      <dgm:t>
        <a:bodyPr/>
        <a:lstStyle/>
        <a:p>
          <a:r>
            <a:rPr lang="en-US"/>
            <a:t>seaborn: making statistical graphics </a:t>
          </a:r>
        </a:p>
      </dgm:t>
    </dgm:pt>
    <dgm:pt modelId="{3BF8AE00-AD98-40E9-A401-56EE471260E9}" type="parTrans" cxnId="{671106D6-6EBE-491D-BCF5-77757131DCA8}">
      <dgm:prSet/>
      <dgm:spPr/>
      <dgm:t>
        <a:bodyPr/>
        <a:lstStyle/>
        <a:p>
          <a:endParaRPr lang="en-US"/>
        </a:p>
      </dgm:t>
    </dgm:pt>
    <dgm:pt modelId="{60FC2435-D8C8-4748-847C-941F1503A8FC}" type="sibTrans" cxnId="{671106D6-6EBE-491D-BCF5-77757131DCA8}">
      <dgm:prSet/>
      <dgm:spPr/>
      <dgm:t>
        <a:bodyPr/>
        <a:lstStyle/>
        <a:p>
          <a:endParaRPr lang="en-US"/>
        </a:p>
      </dgm:t>
    </dgm:pt>
    <dgm:pt modelId="{2696D811-CDE6-4DD0-B5D2-FA779E5807A3}">
      <dgm:prSet/>
      <dgm:spPr/>
      <dgm:t>
        <a:bodyPr/>
        <a:lstStyle/>
        <a:p>
          <a:r>
            <a:rPr lang="en-US"/>
            <a:t>sklearn: machine learning </a:t>
          </a:r>
        </a:p>
      </dgm:t>
    </dgm:pt>
    <dgm:pt modelId="{BE61FB14-F52E-4CE3-BCE9-6BBC13CC93A2}" type="parTrans" cxnId="{05553F3F-1A90-4FC7-8BEA-A6361B660D44}">
      <dgm:prSet/>
      <dgm:spPr/>
      <dgm:t>
        <a:bodyPr/>
        <a:lstStyle/>
        <a:p>
          <a:endParaRPr lang="en-US"/>
        </a:p>
      </dgm:t>
    </dgm:pt>
    <dgm:pt modelId="{5C6DD705-2CF9-4107-AF84-D925E935E2EB}" type="sibTrans" cxnId="{05553F3F-1A90-4FC7-8BEA-A6361B660D44}">
      <dgm:prSet/>
      <dgm:spPr/>
      <dgm:t>
        <a:bodyPr/>
        <a:lstStyle/>
        <a:p>
          <a:endParaRPr lang="en-US"/>
        </a:p>
      </dgm:t>
    </dgm:pt>
    <dgm:pt modelId="{E9E1C1ED-CCB7-4A24-98FC-C3DA427B8BFF}" type="pres">
      <dgm:prSet presAssocID="{21601755-17F2-46EC-85BA-C4CEB4BD7212}" presName="root" presStyleCnt="0">
        <dgm:presLayoutVars>
          <dgm:dir/>
          <dgm:resizeHandles val="exact"/>
        </dgm:presLayoutVars>
      </dgm:prSet>
      <dgm:spPr/>
    </dgm:pt>
    <dgm:pt modelId="{F17D08D1-0E4A-40E3-9B26-CC4398DD0545}" type="pres">
      <dgm:prSet presAssocID="{DD30C50B-9620-4155-9977-A58A4FC7631C}" presName="compNode" presStyleCnt="0"/>
      <dgm:spPr/>
    </dgm:pt>
    <dgm:pt modelId="{AD562BC4-5D96-4D02-BA7B-CE02937ED96C}" type="pres">
      <dgm:prSet presAssocID="{DD30C50B-9620-4155-9977-A58A4FC7631C}" presName="bgRect" presStyleLbl="bgShp" presStyleIdx="0" presStyleCnt="5"/>
      <dgm:spPr/>
    </dgm:pt>
    <dgm:pt modelId="{B7F64BDA-FF21-4EB9-BB18-A8211484B2EB}" type="pres">
      <dgm:prSet presAssocID="{DD30C50B-9620-4155-9977-A58A4FC7631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
        </a:ext>
      </dgm:extLst>
    </dgm:pt>
    <dgm:pt modelId="{C060B0D9-F301-4592-B716-C455E8A87A54}" type="pres">
      <dgm:prSet presAssocID="{DD30C50B-9620-4155-9977-A58A4FC7631C}" presName="spaceRect" presStyleCnt="0"/>
      <dgm:spPr/>
    </dgm:pt>
    <dgm:pt modelId="{6023CC4C-7183-409F-889F-0E9CB5A3DD32}" type="pres">
      <dgm:prSet presAssocID="{DD30C50B-9620-4155-9977-A58A4FC7631C}" presName="parTx" presStyleLbl="revTx" presStyleIdx="0" presStyleCnt="5">
        <dgm:presLayoutVars>
          <dgm:chMax val="0"/>
          <dgm:chPref val="0"/>
        </dgm:presLayoutVars>
      </dgm:prSet>
      <dgm:spPr/>
    </dgm:pt>
    <dgm:pt modelId="{DEB038CE-D090-4F7B-A9E3-F13A2690EAA8}" type="pres">
      <dgm:prSet presAssocID="{CC448950-342A-42C2-A296-B2603FC6B920}" presName="sibTrans" presStyleCnt="0"/>
      <dgm:spPr/>
    </dgm:pt>
    <dgm:pt modelId="{16358E9E-4807-4237-A37E-1950144B1461}" type="pres">
      <dgm:prSet presAssocID="{38BC645C-58F0-43B2-A0EE-96C7F85AF1F9}" presName="compNode" presStyleCnt="0"/>
      <dgm:spPr/>
    </dgm:pt>
    <dgm:pt modelId="{D1F1B5FB-296A-4697-A950-6EBE5DE469A7}" type="pres">
      <dgm:prSet presAssocID="{38BC645C-58F0-43B2-A0EE-96C7F85AF1F9}" presName="bgRect" presStyleLbl="bgShp" presStyleIdx="1" presStyleCnt="5"/>
      <dgm:spPr/>
    </dgm:pt>
    <dgm:pt modelId="{85DD6AC9-906B-4D9E-98F2-D76ACF7CE56F}" type="pres">
      <dgm:prSet presAssocID="{38BC645C-58F0-43B2-A0EE-96C7F85AF1F9}"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C6E34F06-3223-48EA-B50E-B23ACF9BBECF}" type="pres">
      <dgm:prSet presAssocID="{38BC645C-58F0-43B2-A0EE-96C7F85AF1F9}" presName="spaceRect" presStyleCnt="0"/>
      <dgm:spPr/>
    </dgm:pt>
    <dgm:pt modelId="{F3DE233C-EB05-4353-93BA-971C363D787E}" type="pres">
      <dgm:prSet presAssocID="{38BC645C-58F0-43B2-A0EE-96C7F85AF1F9}" presName="parTx" presStyleLbl="revTx" presStyleIdx="1" presStyleCnt="5">
        <dgm:presLayoutVars>
          <dgm:chMax val="0"/>
          <dgm:chPref val="0"/>
        </dgm:presLayoutVars>
      </dgm:prSet>
      <dgm:spPr/>
    </dgm:pt>
    <dgm:pt modelId="{88F6DE8B-4FB1-48F5-90B8-C81A24F5EEA5}" type="pres">
      <dgm:prSet presAssocID="{AC077612-55B9-41FE-837D-052DCB84DEA5}" presName="sibTrans" presStyleCnt="0"/>
      <dgm:spPr/>
    </dgm:pt>
    <dgm:pt modelId="{AB5E2985-6B00-4C0A-84B7-1D3BD71741F3}" type="pres">
      <dgm:prSet presAssocID="{F8F3942C-049D-4D9F-B61B-F2CD47617D3F}" presName="compNode" presStyleCnt="0"/>
      <dgm:spPr/>
    </dgm:pt>
    <dgm:pt modelId="{30079840-A396-46FD-A303-6CDF7D5AF2BF}" type="pres">
      <dgm:prSet presAssocID="{F8F3942C-049D-4D9F-B61B-F2CD47617D3F}" presName="bgRect" presStyleLbl="bgShp" presStyleIdx="2" presStyleCnt="5"/>
      <dgm:spPr/>
    </dgm:pt>
    <dgm:pt modelId="{FA848AC7-0633-439D-AC84-27CFFC492CB5}" type="pres">
      <dgm:prSet presAssocID="{F8F3942C-049D-4D9F-B61B-F2CD47617D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d Book"/>
        </a:ext>
      </dgm:extLst>
    </dgm:pt>
    <dgm:pt modelId="{6FE1658F-153B-4FA6-ADDF-114E4C186AE4}" type="pres">
      <dgm:prSet presAssocID="{F8F3942C-049D-4D9F-B61B-F2CD47617D3F}" presName="spaceRect" presStyleCnt="0"/>
      <dgm:spPr/>
    </dgm:pt>
    <dgm:pt modelId="{291639D2-7A53-484D-867F-35DD02E019E2}" type="pres">
      <dgm:prSet presAssocID="{F8F3942C-049D-4D9F-B61B-F2CD47617D3F}" presName="parTx" presStyleLbl="revTx" presStyleIdx="2" presStyleCnt="5">
        <dgm:presLayoutVars>
          <dgm:chMax val="0"/>
          <dgm:chPref val="0"/>
        </dgm:presLayoutVars>
      </dgm:prSet>
      <dgm:spPr/>
    </dgm:pt>
    <dgm:pt modelId="{AB208704-C194-4ABC-A83C-64C48F9980F6}" type="pres">
      <dgm:prSet presAssocID="{62B7CCAA-B0C6-4A4C-B8CA-F5EB734B71FC}" presName="sibTrans" presStyleCnt="0"/>
      <dgm:spPr/>
    </dgm:pt>
    <dgm:pt modelId="{87C02FCE-9619-43FE-B78B-BCFEF8A76B4B}" type="pres">
      <dgm:prSet presAssocID="{92F3734F-7660-4007-8A87-8505C95D9CA4}" presName="compNode" presStyleCnt="0"/>
      <dgm:spPr/>
    </dgm:pt>
    <dgm:pt modelId="{57AC6712-03FD-430D-BC3A-52473A23C881}" type="pres">
      <dgm:prSet presAssocID="{92F3734F-7660-4007-8A87-8505C95D9CA4}" presName="bgRect" presStyleLbl="bgShp" presStyleIdx="3" presStyleCnt="5"/>
      <dgm:spPr/>
    </dgm:pt>
    <dgm:pt modelId="{99D12F62-B224-4CCF-BF42-AA1046A1A62A}" type="pres">
      <dgm:prSet presAssocID="{92F3734F-7660-4007-8A87-8505C95D9CA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9C19CD1-74AE-40BA-BAC1-389DC3BDFD18}" type="pres">
      <dgm:prSet presAssocID="{92F3734F-7660-4007-8A87-8505C95D9CA4}" presName="spaceRect" presStyleCnt="0"/>
      <dgm:spPr/>
    </dgm:pt>
    <dgm:pt modelId="{943540AB-28BF-4234-9064-AB764F3DFB1B}" type="pres">
      <dgm:prSet presAssocID="{92F3734F-7660-4007-8A87-8505C95D9CA4}" presName="parTx" presStyleLbl="revTx" presStyleIdx="3" presStyleCnt="5">
        <dgm:presLayoutVars>
          <dgm:chMax val="0"/>
          <dgm:chPref val="0"/>
        </dgm:presLayoutVars>
      </dgm:prSet>
      <dgm:spPr/>
    </dgm:pt>
    <dgm:pt modelId="{3CBD5CF8-AFE3-4AD7-A44D-AE53B5F12321}" type="pres">
      <dgm:prSet presAssocID="{60FC2435-D8C8-4748-847C-941F1503A8FC}" presName="sibTrans" presStyleCnt="0"/>
      <dgm:spPr/>
    </dgm:pt>
    <dgm:pt modelId="{BC00300E-7B0C-4D9A-BFBF-334546C9043A}" type="pres">
      <dgm:prSet presAssocID="{2696D811-CDE6-4DD0-B5D2-FA779E5807A3}" presName="compNode" presStyleCnt="0"/>
      <dgm:spPr/>
    </dgm:pt>
    <dgm:pt modelId="{3BA3AFE4-4CAD-4385-BFFE-ADF75D5220F5}" type="pres">
      <dgm:prSet presAssocID="{2696D811-CDE6-4DD0-B5D2-FA779E5807A3}" presName="bgRect" presStyleLbl="bgShp" presStyleIdx="4" presStyleCnt="5"/>
      <dgm:spPr/>
    </dgm:pt>
    <dgm:pt modelId="{5176F60E-3B35-4004-9F4D-9DC272D6A9D1}" type="pres">
      <dgm:prSet presAssocID="{2696D811-CDE6-4DD0-B5D2-FA779E5807A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Gears"/>
        </a:ext>
      </dgm:extLst>
    </dgm:pt>
    <dgm:pt modelId="{1449BC4D-9261-4EB8-B2FB-1F1694131CD4}" type="pres">
      <dgm:prSet presAssocID="{2696D811-CDE6-4DD0-B5D2-FA779E5807A3}" presName="spaceRect" presStyleCnt="0"/>
      <dgm:spPr/>
    </dgm:pt>
    <dgm:pt modelId="{2EF29D27-5493-4A96-823B-59B8BAD3E270}" type="pres">
      <dgm:prSet presAssocID="{2696D811-CDE6-4DD0-B5D2-FA779E5807A3}" presName="parTx" presStyleLbl="revTx" presStyleIdx="4" presStyleCnt="5">
        <dgm:presLayoutVars>
          <dgm:chMax val="0"/>
          <dgm:chPref val="0"/>
        </dgm:presLayoutVars>
      </dgm:prSet>
      <dgm:spPr/>
    </dgm:pt>
  </dgm:ptLst>
  <dgm:cxnLst>
    <dgm:cxn modelId="{C78CE41D-FC7A-4EC7-B79E-66F512C90292}" type="presOf" srcId="{38BC645C-58F0-43B2-A0EE-96C7F85AF1F9}" destId="{F3DE233C-EB05-4353-93BA-971C363D787E}" srcOrd="0" destOrd="0" presId="urn:microsoft.com/office/officeart/2018/2/layout/IconVerticalSolidList"/>
    <dgm:cxn modelId="{D9ADF520-75F0-4493-873A-2EAA1732FAF4}" type="presOf" srcId="{2696D811-CDE6-4DD0-B5D2-FA779E5807A3}" destId="{2EF29D27-5493-4A96-823B-59B8BAD3E270}" srcOrd="0" destOrd="0" presId="urn:microsoft.com/office/officeart/2018/2/layout/IconVerticalSolidList"/>
    <dgm:cxn modelId="{05553F3F-1A90-4FC7-8BEA-A6361B660D44}" srcId="{21601755-17F2-46EC-85BA-C4CEB4BD7212}" destId="{2696D811-CDE6-4DD0-B5D2-FA779E5807A3}" srcOrd="4" destOrd="0" parTransId="{BE61FB14-F52E-4CE3-BCE9-6BBC13CC93A2}" sibTransId="{5C6DD705-2CF9-4107-AF84-D925E935E2EB}"/>
    <dgm:cxn modelId="{E826DC6A-D480-4AD6-897A-ECFA756D5FF4}" srcId="{21601755-17F2-46EC-85BA-C4CEB4BD7212}" destId="{38BC645C-58F0-43B2-A0EE-96C7F85AF1F9}" srcOrd="1" destOrd="0" parTransId="{C648A0A0-8AA2-44E6-AD06-B90EEDA5A59F}" sibTransId="{AC077612-55B9-41FE-837D-052DCB84DEA5}"/>
    <dgm:cxn modelId="{11F53C73-9DB7-4541-9FEF-3C797156086D}" srcId="{21601755-17F2-46EC-85BA-C4CEB4BD7212}" destId="{F8F3942C-049D-4D9F-B61B-F2CD47617D3F}" srcOrd="2" destOrd="0" parTransId="{AF052944-1DDC-4D69-9F13-7EBE9E3190E5}" sibTransId="{62B7CCAA-B0C6-4A4C-B8CA-F5EB734B71FC}"/>
    <dgm:cxn modelId="{F5EF9786-DFEA-4E3A-8287-B4501DEEC465}" type="presOf" srcId="{92F3734F-7660-4007-8A87-8505C95D9CA4}" destId="{943540AB-28BF-4234-9064-AB764F3DFB1B}" srcOrd="0" destOrd="0" presId="urn:microsoft.com/office/officeart/2018/2/layout/IconVerticalSolidList"/>
    <dgm:cxn modelId="{8AFB2DC5-4EC4-41C0-AB77-5AC9F48300A7}" type="presOf" srcId="{21601755-17F2-46EC-85BA-C4CEB4BD7212}" destId="{E9E1C1ED-CCB7-4A24-98FC-C3DA427B8BFF}" srcOrd="0" destOrd="0" presId="urn:microsoft.com/office/officeart/2018/2/layout/IconVerticalSolidList"/>
    <dgm:cxn modelId="{997D78C5-9D0C-4240-8BC8-E136DB2F78B5}" type="presOf" srcId="{DD30C50B-9620-4155-9977-A58A4FC7631C}" destId="{6023CC4C-7183-409F-889F-0E9CB5A3DD32}" srcOrd="0" destOrd="0" presId="urn:microsoft.com/office/officeart/2018/2/layout/IconVerticalSolidList"/>
    <dgm:cxn modelId="{02C88FC9-4E97-4718-A3C4-FC46FEC4244B}" type="presOf" srcId="{F8F3942C-049D-4D9F-B61B-F2CD47617D3F}" destId="{291639D2-7A53-484D-867F-35DD02E019E2}" srcOrd="0" destOrd="0" presId="urn:microsoft.com/office/officeart/2018/2/layout/IconVerticalSolidList"/>
    <dgm:cxn modelId="{671106D6-6EBE-491D-BCF5-77757131DCA8}" srcId="{21601755-17F2-46EC-85BA-C4CEB4BD7212}" destId="{92F3734F-7660-4007-8A87-8505C95D9CA4}" srcOrd="3" destOrd="0" parTransId="{3BF8AE00-AD98-40E9-A401-56EE471260E9}" sibTransId="{60FC2435-D8C8-4748-847C-941F1503A8FC}"/>
    <dgm:cxn modelId="{8821FEE2-4A74-4BD4-A033-5886F3FCF047}" srcId="{21601755-17F2-46EC-85BA-C4CEB4BD7212}" destId="{DD30C50B-9620-4155-9977-A58A4FC7631C}" srcOrd="0" destOrd="0" parTransId="{BAD493C5-7923-493A-868B-3C4F0F1102F5}" sibTransId="{CC448950-342A-42C2-A296-B2603FC6B920}"/>
    <dgm:cxn modelId="{679E242B-021E-4E7A-A495-AA655142F571}" type="presParOf" srcId="{E9E1C1ED-CCB7-4A24-98FC-C3DA427B8BFF}" destId="{F17D08D1-0E4A-40E3-9B26-CC4398DD0545}" srcOrd="0" destOrd="0" presId="urn:microsoft.com/office/officeart/2018/2/layout/IconVerticalSolidList"/>
    <dgm:cxn modelId="{3CC9C911-C01A-4924-AF93-224BDC7F92A8}" type="presParOf" srcId="{F17D08D1-0E4A-40E3-9B26-CC4398DD0545}" destId="{AD562BC4-5D96-4D02-BA7B-CE02937ED96C}" srcOrd="0" destOrd="0" presId="urn:microsoft.com/office/officeart/2018/2/layout/IconVerticalSolidList"/>
    <dgm:cxn modelId="{03076490-454A-48D1-91AA-8F05B5F7341E}" type="presParOf" srcId="{F17D08D1-0E4A-40E3-9B26-CC4398DD0545}" destId="{B7F64BDA-FF21-4EB9-BB18-A8211484B2EB}" srcOrd="1" destOrd="0" presId="urn:microsoft.com/office/officeart/2018/2/layout/IconVerticalSolidList"/>
    <dgm:cxn modelId="{83A21CEE-BB49-4928-B476-08AA5E141540}" type="presParOf" srcId="{F17D08D1-0E4A-40E3-9B26-CC4398DD0545}" destId="{C060B0D9-F301-4592-B716-C455E8A87A54}" srcOrd="2" destOrd="0" presId="urn:microsoft.com/office/officeart/2018/2/layout/IconVerticalSolidList"/>
    <dgm:cxn modelId="{8903D417-ACD4-48A4-96FE-4900437408FC}" type="presParOf" srcId="{F17D08D1-0E4A-40E3-9B26-CC4398DD0545}" destId="{6023CC4C-7183-409F-889F-0E9CB5A3DD32}" srcOrd="3" destOrd="0" presId="urn:microsoft.com/office/officeart/2018/2/layout/IconVerticalSolidList"/>
    <dgm:cxn modelId="{8E78A420-B602-4833-AE69-6C87F616F8F6}" type="presParOf" srcId="{E9E1C1ED-CCB7-4A24-98FC-C3DA427B8BFF}" destId="{DEB038CE-D090-4F7B-A9E3-F13A2690EAA8}" srcOrd="1" destOrd="0" presId="urn:microsoft.com/office/officeart/2018/2/layout/IconVerticalSolidList"/>
    <dgm:cxn modelId="{2BEA6EEE-48FE-4E2C-B0BB-5000A8AAD815}" type="presParOf" srcId="{E9E1C1ED-CCB7-4A24-98FC-C3DA427B8BFF}" destId="{16358E9E-4807-4237-A37E-1950144B1461}" srcOrd="2" destOrd="0" presId="urn:microsoft.com/office/officeart/2018/2/layout/IconVerticalSolidList"/>
    <dgm:cxn modelId="{FEAF2DD2-1C78-44C9-AA84-322E0BA0285B}" type="presParOf" srcId="{16358E9E-4807-4237-A37E-1950144B1461}" destId="{D1F1B5FB-296A-4697-A950-6EBE5DE469A7}" srcOrd="0" destOrd="0" presId="urn:microsoft.com/office/officeart/2018/2/layout/IconVerticalSolidList"/>
    <dgm:cxn modelId="{0694667E-0628-4B57-80E6-F6C48BF7AA46}" type="presParOf" srcId="{16358E9E-4807-4237-A37E-1950144B1461}" destId="{85DD6AC9-906B-4D9E-98F2-D76ACF7CE56F}" srcOrd="1" destOrd="0" presId="urn:microsoft.com/office/officeart/2018/2/layout/IconVerticalSolidList"/>
    <dgm:cxn modelId="{F109536C-AA5E-4536-8141-B74B1DCEB01B}" type="presParOf" srcId="{16358E9E-4807-4237-A37E-1950144B1461}" destId="{C6E34F06-3223-48EA-B50E-B23ACF9BBECF}" srcOrd="2" destOrd="0" presId="urn:microsoft.com/office/officeart/2018/2/layout/IconVerticalSolidList"/>
    <dgm:cxn modelId="{828D1D99-40EA-4D90-B5F5-30C79A9B44C4}" type="presParOf" srcId="{16358E9E-4807-4237-A37E-1950144B1461}" destId="{F3DE233C-EB05-4353-93BA-971C363D787E}" srcOrd="3" destOrd="0" presId="urn:microsoft.com/office/officeart/2018/2/layout/IconVerticalSolidList"/>
    <dgm:cxn modelId="{62D1DDBA-FE5F-4D09-8219-0FB382DA11E2}" type="presParOf" srcId="{E9E1C1ED-CCB7-4A24-98FC-C3DA427B8BFF}" destId="{88F6DE8B-4FB1-48F5-90B8-C81A24F5EEA5}" srcOrd="3" destOrd="0" presId="urn:microsoft.com/office/officeart/2018/2/layout/IconVerticalSolidList"/>
    <dgm:cxn modelId="{52942A3A-3BD3-4ACB-96CF-DEE003849C83}" type="presParOf" srcId="{E9E1C1ED-CCB7-4A24-98FC-C3DA427B8BFF}" destId="{AB5E2985-6B00-4C0A-84B7-1D3BD71741F3}" srcOrd="4" destOrd="0" presId="urn:microsoft.com/office/officeart/2018/2/layout/IconVerticalSolidList"/>
    <dgm:cxn modelId="{05F19456-7A61-4132-BB8E-238A70AA1FEA}" type="presParOf" srcId="{AB5E2985-6B00-4C0A-84B7-1D3BD71741F3}" destId="{30079840-A396-46FD-A303-6CDF7D5AF2BF}" srcOrd="0" destOrd="0" presId="urn:microsoft.com/office/officeart/2018/2/layout/IconVerticalSolidList"/>
    <dgm:cxn modelId="{FDD4D188-E8E8-4DE7-BF54-7DA41BB53189}" type="presParOf" srcId="{AB5E2985-6B00-4C0A-84B7-1D3BD71741F3}" destId="{FA848AC7-0633-439D-AC84-27CFFC492CB5}" srcOrd="1" destOrd="0" presId="urn:microsoft.com/office/officeart/2018/2/layout/IconVerticalSolidList"/>
    <dgm:cxn modelId="{558A3689-457E-43E0-97DC-71B5B7775FCF}" type="presParOf" srcId="{AB5E2985-6B00-4C0A-84B7-1D3BD71741F3}" destId="{6FE1658F-153B-4FA6-ADDF-114E4C186AE4}" srcOrd="2" destOrd="0" presId="urn:microsoft.com/office/officeart/2018/2/layout/IconVerticalSolidList"/>
    <dgm:cxn modelId="{EEC19DD7-996D-4D87-8662-5F13458AAA8B}" type="presParOf" srcId="{AB5E2985-6B00-4C0A-84B7-1D3BD71741F3}" destId="{291639D2-7A53-484D-867F-35DD02E019E2}" srcOrd="3" destOrd="0" presId="urn:microsoft.com/office/officeart/2018/2/layout/IconVerticalSolidList"/>
    <dgm:cxn modelId="{FF9CD411-FD21-4257-A044-3E465A0D48F6}" type="presParOf" srcId="{E9E1C1ED-CCB7-4A24-98FC-C3DA427B8BFF}" destId="{AB208704-C194-4ABC-A83C-64C48F9980F6}" srcOrd="5" destOrd="0" presId="urn:microsoft.com/office/officeart/2018/2/layout/IconVerticalSolidList"/>
    <dgm:cxn modelId="{04F79844-DB81-4F4A-A0F2-72B1307B8A27}" type="presParOf" srcId="{E9E1C1ED-CCB7-4A24-98FC-C3DA427B8BFF}" destId="{87C02FCE-9619-43FE-B78B-BCFEF8A76B4B}" srcOrd="6" destOrd="0" presId="urn:microsoft.com/office/officeart/2018/2/layout/IconVerticalSolidList"/>
    <dgm:cxn modelId="{BC4CC6A3-BA85-4F92-A024-FBD152F2449B}" type="presParOf" srcId="{87C02FCE-9619-43FE-B78B-BCFEF8A76B4B}" destId="{57AC6712-03FD-430D-BC3A-52473A23C881}" srcOrd="0" destOrd="0" presId="urn:microsoft.com/office/officeart/2018/2/layout/IconVerticalSolidList"/>
    <dgm:cxn modelId="{EA4F3684-95DA-416B-A516-4454F3AC6F2A}" type="presParOf" srcId="{87C02FCE-9619-43FE-B78B-BCFEF8A76B4B}" destId="{99D12F62-B224-4CCF-BF42-AA1046A1A62A}" srcOrd="1" destOrd="0" presId="urn:microsoft.com/office/officeart/2018/2/layout/IconVerticalSolidList"/>
    <dgm:cxn modelId="{E4291A0D-331E-4502-82CA-16B29C073C89}" type="presParOf" srcId="{87C02FCE-9619-43FE-B78B-BCFEF8A76B4B}" destId="{69C19CD1-74AE-40BA-BAC1-389DC3BDFD18}" srcOrd="2" destOrd="0" presId="urn:microsoft.com/office/officeart/2018/2/layout/IconVerticalSolidList"/>
    <dgm:cxn modelId="{CEEAACAF-B279-410C-866B-A1DDA79AFC20}" type="presParOf" srcId="{87C02FCE-9619-43FE-B78B-BCFEF8A76B4B}" destId="{943540AB-28BF-4234-9064-AB764F3DFB1B}" srcOrd="3" destOrd="0" presId="urn:microsoft.com/office/officeart/2018/2/layout/IconVerticalSolidList"/>
    <dgm:cxn modelId="{374D2526-B136-4B52-94A8-51303B529E16}" type="presParOf" srcId="{E9E1C1ED-CCB7-4A24-98FC-C3DA427B8BFF}" destId="{3CBD5CF8-AFE3-4AD7-A44D-AE53B5F12321}" srcOrd="7" destOrd="0" presId="urn:microsoft.com/office/officeart/2018/2/layout/IconVerticalSolidList"/>
    <dgm:cxn modelId="{EE09550A-FFA3-4914-A10F-F1AD76037868}" type="presParOf" srcId="{E9E1C1ED-CCB7-4A24-98FC-C3DA427B8BFF}" destId="{BC00300E-7B0C-4D9A-BFBF-334546C9043A}" srcOrd="8" destOrd="0" presId="urn:microsoft.com/office/officeart/2018/2/layout/IconVerticalSolidList"/>
    <dgm:cxn modelId="{EFECCE92-5730-4FF9-A06B-4B25381DA599}" type="presParOf" srcId="{BC00300E-7B0C-4D9A-BFBF-334546C9043A}" destId="{3BA3AFE4-4CAD-4385-BFFE-ADF75D5220F5}" srcOrd="0" destOrd="0" presId="urn:microsoft.com/office/officeart/2018/2/layout/IconVerticalSolidList"/>
    <dgm:cxn modelId="{34AABA00-6DB9-4B0C-ADA3-876F467E5EBB}" type="presParOf" srcId="{BC00300E-7B0C-4D9A-BFBF-334546C9043A}" destId="{5176F60E-3B35-4004-9F4D-9DC272D6A9D1}" srcOrd="1" destOrd="0" presId="urn:microsoft.com/office/officeart/2018/2/layout/IconVerticalSolidList"/>
    <dgm:cxn modelId="{7D9F2953-686B-426C-B2D1-F81A4280F653}" type="presParOf" srcId="{BC00300E-7B0C-4D9A-BFBF-334546C9043A}" destId="{1449BC4D-9261-4EB8-B2FB-1F1694131CD4}" srcOrd="2" destOrd="0" presId="urn:microsoft.com/office/officeart/2018/2/layout/IconVerticalSolidList"/>
    <dgm:cxn modelId="{3C257AEF-EAEC-48B0-9EE0-2F3AAD3AAB80}" type="presParOf" srcId="{BC00300E-7B0C-4D9A-BFBF-334546C9043A}" destId="{2EF29D27-5493-4A96-823B-59B8BAD3E2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601755-17F2-46EC-85BA-C4CEB4BD72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D30C50B-9620-4155-9977-A58A4FC7631C}">
      <dgm:prSet/>
      <dgm:spPr/>
      <dgm:t>
        <a:bodyPr/>
        <a:lstStyle/>
        <a:p>
          <a:pPr>
            <a:lnSpc>
              <a:spcPct val="100000"/>
            </a:lnSpc>
          </a:pPr>
          <a:r>
            <a:rPr lang="en-US" baseline="0" dirty="0" err="1"/>
            <a:t>tensorflow</a:t>
          </a:r>
          <a:r>
            <a:rPr lang="en-US" baseline="0" dirty="0"/>
            <a:t>: high performance numerical computation, allows computation on a variety of platforms (CPUs, GPUs, TPUs)</a:t>
          </a:r>
          <a:endParaRPr lang="en-US" dirty="0"/>
        </a:p>
      </dgm:t>
    </dgm:pt>
    <dgm:pt modelId="{BAD493C5-7923-493A-868B-3C4F0F1102F5}" type="parTrans" cxnId="{8821FEE2-4A74-4BD4-A033-5886F3FCF047}">
      <dgm:prSet/>
      <dgm:spPr/>
      <dgm:t>
        <a:bodyPr/>
        <a:lstStyle/>
        <a:p>
          <a:endParaRPr lang="en-US"/>
        </a:p>
      </dgm:t>
    </dgm:pt>
    <dgm:pt modelId="{CC448950-342A-42C2-A296-B2603FC6B920}" type="sibTrans" cxnId="{8821FEE2-4A74-4BD4-A033-5886F3FCF047}">
      <dgm:prSet/>
      <dgm:spPr/>
      <dgm:t>
        <a:bodyPr/>
        <a:lstStyle/>
        <a:p>
          <a:endParaRPr lang="en-US"/>
        </a:p>
      </dgm:t>
    </dgm:pt>
    <dgm:pt modelId="{38BC645C-58F0-43B2-A0EE-96C7F85AF1F9}">
      <dgm:prSet/>
      <dgm:spPr/>
      <dgm:t>
        <a:bodyPr/>
        <a:lstStyle/>
        <a:p>
          <a:pPr>
            <a:lnSpc>
              <a:spcPct val="100000"/>
            </a:lnSpc>
          </a:pPr>
          <a:r>
            <a:rPr lang="en-US" baseline="0" dirty="0" err="1"/>
            <a:t>keras</a:t>
          </a:r>
          <a:r>
            <a:rPr lang="en-US" baseline="0" dirty="0"/>
            <a:t>:</a:t>
          </a:r>
          <a:endParaRPr lang="en-US" dirty="0"/>
        </a:p>
      </dgm:t>
    </dgm:pt>
    <dgm:pt modelId="{C648A0A0-8AA2-44E6-AD06-B90EEDA5A59F}" type="parTrans" cxnId="{E826DC6A-D480-4AD6-897A-ECFA756D5FF4}">
      <dgm:prSet/>
      <dgm:spPr/>
      <dgm:t>
        <a:bodyPr/>
        <a:lstStyle/>
        <a:p>
          <a:endParaRPr lang="en-US"/>
        </a:p>
      </dgm:t>
    </dgm:pt>
    <dgm:pt modelId="{AC077612-55B9-41FE-837D-052DCB84DEA5}" type="sibTrans" cxnId="{E826DC6A-D480-4AD6-897A-ECFA756D5FF4}">
      <dgm:prSet/>
      <dgm:spPr/>
      <dgm:t>
        <a:bodyPr/>
        <a:lstStyle/>
        <a:p>
          <a:endParaRPr lang="en-US"/>
        </a:p>
      </dgm:t>
    </dgm:pt>
    <dgm:pt modelId="{92F3734F-7660-4007-8A87-8505C95D9CA4}">
      <dgm:prSet/>
      <dgm:spPr/>
      <dgm:t>
        <a:bodyPr/>
        <a:lstStyle/>
        <a:p>
          <a:pPr>
            <a:lnSpc>
              <a:spcPct val="100000"/>
            </a:lnSpc>
          </a:pPr>
          <a:r>
            <a:rPr lang="en-US" baseline="0" dirty="0" err="1"/>
            <a:t>IPython</a:t>
          </a:r>
          <a:r>
            <a:rPr lang="en-US" baseline="0" dirty="0"/>
            <a:t>: using Python interactively</a:t>
          </a:r>
          <a:endParaRPr lang="en-US" dirty="0"/>
        </a:p>
      </dgm:t>
    </dgm:pt>
    <dgm:pt modelId="{3BF8AE00-AD98-40E9-A401-56EE471260E9}" type="parTrans" cxnId="{671106D6-6EBE-491D-BCF5-77757131DCA8}">
      <dgm:prSet/>
      <dgm:spPr/>
      <dgm:t>
        <a:bodyPr/>
        <a:lstStyle/>
        <a:p>
          <a:endParaRPr lang="en-US"/>
        </a:p>
      </dgm:t>
    </dgm:pt>
    <dgm:pt modelId="{60FC2435-D8C8-4748-847C-941F1503A8FC}" type="sibTrans" cxnId="{671106D6-6EBE-491D-BCF5-77757131DCA8}">
      <dgm:prSet/>
      <dgm:spPr/>
      <dgm:t>
        <a:bodyPr/>
        <a:lstStyle/>
        <a:p>
          <a:endParaRPr lang="en-US"/>
        </a:p>
      </dgm:t>
    </dgm:pt>
    <dgm:pt modelId="{2696D811-CDE6-4DD0-B5D2-FA779E5807A3}">
      <dgm:prSet/>
      <dgm:spPr/>
      <dgm:t>
        <a:bodyPr/>
        <a:lstStyle/>
        <a:p>
          <a:pPr>
            <a:lnSpc>
              <a:spcPct val="100000"/>
            </a:lnSpc>
          </a:pPr>
          <a:r>
            <a:rPr lang="en-US" baseline="0" dirty="0"/>
            <a:t>PIL: opening, manipulating, and saving many different image file formats</a:t>
          </a:r>
          <a:endParaRPr lang="en-US" dirty="0"/>
        </a:p>
      </dgm:t>
    </dgm:pt>
    <dgm:pt modelId="{BE61FB14-F52E-4CE3-BCE9-6BBC13CC93A2}" type="parTrans" cxnId="{05553F3F-1A90-4FC7-8BEA-A6361B660D44}">
      <dgm:prSet/>
      <dgm:spPr/>
      <dgm:t>
        <a:bodyPr/>
        <a:lstStyle/>
        <a:p>
          <a:endParaRPr lang="en-US"/>
        </a:p>
      </dgm:t>
    </dgm:pt>
    <dgm:pt modelId="{5C6DD705-2CF9-4107-AF84-D925E935E2EB}" type="sibTrans" cxnId="{05553F3F-1A90-4FC7-8BEA-A6361B660D44}">
      <dgm:prSet/>
      <dgm:spPr/>
      <dgm:t>
        <a:bodyPr/>
        <a:lstStyle/>
        <a:p>
          <a:endParaRPr lang="en-US"/>
        </a:p>
      </dgm:t>
    </dgm:pt>
    <dgm:pt modelId="{DBDB319B-52E1-41A1-8104-97D52B02083E}">
      <dgm:prSet/>
      <dgm:spPr/>
      <dgm:t>
        <a:bodyPr/>
        <a:lstStyle/>
        <a:p>
          <a:pPr>
            <a:lnSpc>
              <a:spcPct val="100000"/>
            </a:lnSpc>
          </a:pPr>
          <a:r>
            <a:rPr lang="en-US" baseline="0" dirty="0"/>
            <a:t>Cv2(OpenCV): computer vision and machine learning software library</a:t>
          </a:r>
          <a:endParaRPr lang="en-US" dirty="0"/>
        </a:p>
      </dgm:t>
    </dgm:pt>
    <dgm:pt modelId="{99740AB6-B28C-4D12-A1C7-684D6F994714}" type="parTrans" cxnId="{37C74A2B-4DF4-4580-8DE7-62BF69B70664}">
      <dgm:prSet/>
      <dgm:spPr/>
      <dgm:t>
        <a:bodyPr/>
        <a:lstStyle/>
        <a:p>
          <a:endParaRPr lang="en-US"/>
        </a:p>
      </dgm:t>
    </dgm:pt>
    <dgm:pt modelId="{64EBF631-B306-401D-BF4F-3150D7544BC2}" type="sibTrans" cxnId="{37C74A2B-4DF4-4580-8DE7-62BF69B70664}">
      <dgm:prSet/>
      <dgm:spPr/>
      <dgm:t>
        <a:bodyPr/>
        <a:lstStyle/>
        <a:p>
          <a:endParaRPr lang="en-US"/>
        </a:p>
      </dgm:t>
    </dgm:pt>
    <dgm:pt modelId="{D12E16CC-DA3E-4CBD-972F-C655A381B6E3}">
      <dgm:prSet/>
      <dgm:spPr/>
      <dgm:t>
        <a:bodyPr/>
        <a:lstStyle/>
        <a:p>
          <a:pPr>
            <a:lnSpc>
              <a:spcPct val="100000"/>
            </a:lnSpc>
          </a:pPr>
          <a:r>
            <a:rPr lang="en-US" baseline="0" dirty="0"/>
            <a:t>easy prototyping (modularity, and extensibility).</a:t>
          </a:r>
          <a:endParaRPr lang="en-US" dirty="0"/>
        </a:p>
      </dgm:t>
    </dgm:pt>
    <dgm:pt modelId="{4528E072-4799-471C-B0D2-125A8619BAD1}" type="parTrans" cxnId="{B46F1471-38CC-4C1C-8767-B3B4607844FA}">
      <dgm:prSet/>
      <dgm:spPr/>
      <dgm:t>
        <a:bodyPr/>
        <a:lstStyle/>
        <a:p>
          <a:endParaRPr lang="en-US"/>
        </a:p>
      </dgm:t>
    </dgm:pt>
    <dgm:pt modelId="{CA36464F-5C45-46BB-8560-7136A5F11086}" type="sibTrans" cxnId="{B46F1471-38CC-4C1C-8767-B3B4607844FA}">
      <dgm:prSet/>
      <dgm:spPr/>
      <dgm:t>
        <a:bodyPr/>
        <a:lstStyle/>
        <a:p>
          <a:endParaRPr lang="en-US"/>
        </a:p>
      </dgm:t>
    </dgm:pt>
    <dgm:pt modelId="{75973560-A60C-46FA-B1B1-D58D654774BE}">
      <dgm:prSet/>
      <dgm:spPr/>
      <dgm:t>
        <a:bodyPr/>
        <a:lstStyle/>
        <a:p>
          <a:pPr>
            <a:lnSpc>
              <a:spcPct val="100000"/>
            </a:lnSpc>
          </a:pPr>
          <a:r>
            <a:rPr lang="en-US" baseline="0"/>
            <a:t>both convolutional networks and recurrent networks</a:t>
          </a:r>
          <a:endParaRPr lang="en-US" baseline="0" dirty="0"/>
        </a:p>
      </dgm:t>
    </dgm:pt>
    <dgm:pt modelId="{8E89FFB4-A441-4668-9BE0-260E28F35329}" type="parTrans" cxnId="{C317655C-D41E-4F81-8F39-4E684BC3F916}">
      <dgm:prSet/>
      <dgm:spPr/>
      <dgm:t>
        <a:bodyPr/>
        <a:lstStyle/>
        <a:p>
          <a:endParaRPr lang="en-US"/>
        </a:p>
      </dgm:t>
    </dgm:pt>
    <dgm:pt modelId="{CCE52613-77F8-455F-951F-F8B1797A6413}" type="sibTrans" cxnId="{C317655C-D41E-4F81-8F39-4E684BC3F916}">
      <dgm:prSet/>
      <dgm:spPr/>
      <dgm:t>
        <a:bodyPr/>
        <a:lstStyle/>
        <a:p>
          <a:endParaRPr lang="en-US"/>
        </a:p>
      </dgm:t>
    </dgm:pt>
    <dgm:pt modelId="{E4D60F87-CF5E-417C-9A8B-E98EF9453E97}">
      <dgm:prSet/>
      <dgm:spPr/>
      <dgm:t>
        <a:bodyPr/>
        <a:lstStyle/>
        <a:p>
          <a:pPr>
            <a:lnSpc>
              <a:spcPct val="100000"/>
            </a:lnSpc>
          </a:pPr>
          <a:r>
            <a:rPr lang="en-US" baseline="0"/>
            <a:t>runs on CPU and GPU</a:t>
          </a:r>
          <a:endParaRPr lang="en-US" dirty="0"/>
        </a:p>
      </dgm:t>
    </dgm:pt>
    <dgm:pt modelId="{417BDB05-3BF6-437B-AE69-2E5C4A0534AF}" type="parTrans" cxnId="{21F36859-94EC-465C-B353-3AD8955AD774}">
      <dgm:prSet/>
      <dgm:spPr/>
      <dgm:t>
        <a:bodyPr/>
        <a:lstStyle/>
        <a:p>
          <a:endParaRPr lang="en-US"/>
        </a:p>
      </dgm:t>
    </dgm:pt>
    <dgm:pt modelId="{CB126620-10E6-4116-9A6F-695BE8CD2EAE}" type="sibTrans" cxnId="{21F36859-94EC-465C-B353-3AD8955AD774}">
      <dgm:prSet/>
      <dgm:spPr/>
      <dgm:t>
        <a:bodyPr/>
        <a:lstStyle/>
        <a:p>
          <a:endParaRPr lang="en-US"/>
        </a:p>
      </dgm:t>
    </dgm:pt>
    <dgm:pt modelId="{E9E1C1ED-CCB7-4A24-98FC-C3DA427B8BFF}" type="pres">
      <dgm:prSet presAssocID="{21601755-17F2-46EC-85BA-C4CEB4BD7212}" presName="root" presStyleCnt="0">
        <dgm:presLayoutVars>
          <dgm:dir/>
          <dgm:resizeHandles val="exact"/>
        </dgm:presLayoutVars>
      </dgm:prSet>
      <dgm:spPr/>
    </dgm:pt>
    <dgm:pt modelId="{F17D08D1-0E4A-40E3-9B26-CC4398DD0545}" type="pres">
      <dgm:prSet presAssocID="{DD30C50B-9620-4155-9977-A58A4FC7631C}" presName="compNode" presStyleCnt="0"/>
      <dgm:spPr/>
    </dgm:pt>
    <dgm:pt modelId="{AD562BC4-5D96-4D02-BA7B-CE02937ED96C}" type="pres">
      <dgm:prSet presAssocID="{DD30C50B-9620-4155-9977-A58A4FC7631C}" presName="bgRect" presStyleLbl="bgShp" presStyleIdx="0" presStyleCnt="5"/>
      <dgm:spPr/>
    </dgm:pt>
    <dgm:pt modelId="{B7F64BDA-FF21-4EB9-BB18-A8211484B2EB}" type="pres">
      <dgm:prSet presAssocID="{DD30C50B-9620-4155-9977-A58A4FC7631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cessor"/>
        </a:ext>
      </dgm:extLst>
    </dgm:pt>
    <dgm:pt modelId="{C060B0D9-F301-4592-B716-C455E8A87A54}" type="pres">
      <dgm:prSet presAssocID="{DD30C50B-9620-4155-9977-A58A4FC7631C}" presName="spaceRect" presStyleCnt="0"/>
      <dgm:spPr/>
    </dgm:pt>
    <dgm:pt modelId="{6023CC4C-7183-409F-889F-0E9CB5A3DD32}" type="pres">
      <dgm:prSet presAssocID="{DD30C50B-9620-4155-9977-A58A4FC7631C}" presName="parTx" presStyleLbl="revTx" presStyleIdx="0" presStyleCnt="6">
        <dgm:presLayoutVars>
          <dgm:chMax val="0"/>
          <dgm:chPref val="0"/>
        </dgm:presLayoutVars>
      </dgm:prSet>
      <dgm:spPr/>
    </dgm:pt>
    <dgm:pt modelId="{DEB038CE-D090-4F7B-A9E3-F13A2690EAA8}" type="pres">
      <dgm:prSet presAssocID="{CC448950-342A-42C2-A296-B2603FC6B920}" presName="sibTrans" presStyleCnt="0"/>
      <dgm:spPr/>
    </dgm:pt>
    <dgm:pt modelId="{16358E9E-4807-4237-A37E-1950144B1461}" type="pres">
      <dgm:prSet presAssocID="{38BC645C-58F0-43B2-A0EE-96C7F85AF1F9}" presName="compNode" presStyleCnt="0"/>
      <dgm:spPr/>
    </dgm:pt>
    <dgm:pt modelId="{D1F1B5FB-296A-4697-A950-6EBE5DE469A7}" type="pres">
      <dgm:prSet presAssocID="{38BC645C-58F0-43B2-A0EE-96C7F85AF1F9}" presName="bgRect" presStyleLbl="bgShp" presStyleIdx="1" presStyleCnt="5"/>
      <dgm:spPr/>
    </dgm:pt>
    <dgm:pt modelId="{85DD6AC9-906B-4D9E-98F2-D76ACF7CE56F}" type="pres">
      <dgm:prSet presAssocID="{38BC645C-58F0-43B2-A0EE-96C7F85AF1F9}"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twork diagram"/>
        </a:ext>
      </dgm:extLst>
    </dgm:pt>
    <dgm:pt modelId="{C6E34F06-3223-48EA-B50E-B23ACF9BBECF}" type="pres">
      <dgm:prSet presAssocID="{38BC645C-58F0-43B2-A0EE-96C7F85AF1F9}" presName="spaceRect" presStyleCnt="0"/>
      <dgm:spPr/>
    </dgm:pt>
    <dgm:pt modelId="{F3DE233C-EB05-4353-93BA-971C363D787E}" type="pres">
      <dgm:prSet presAssocID="{38BC645C-58F0-43B2-A0EE-96C7F85AF1F9}" presName="parTx" presStyleLbl="revTx" presStyleIdx="1" presStyleCnt="6">
        <dgm:presLayoutVars>
          <dgm:chMax val="0"/>
          <dgm:chPref val="0"/>
        </dgm:presLayoutVars>
      </dgm:prSet>
      <dgm:spPr/>
    </dgm:pt>
    <dgm:pt modelId="{4AC14911-BAB8-4E63-B6AC-E18DF9B261EA}" type="pres">
      <dgm:prSet presAssocID="{38BC645C-58F0-43B2-A0EE-96C7F85AF1F9}" presName="desTx" presStyleLbl="revTx" presStyleIdx="2" presStyleCnt="6" custScaleX="259262">
        <dgm:presLayoutVars/>
      </dgm:prSet>
      <dgm:spPr/>
    </dgm:pt>
    <dgm:pt modelId="{88F6DE8B-4FB1-48F5-90B8-C81A24F5EEA5}" type="pres">
      <dgm:prSet presAssocID="{AC077612-55B9-41FE-837D-052DCB84DEA5}" presName="sibTrans" presStyleCnt="0"/>
      <dgm:spPr/>
    </dgm:pt>
    <dgm:pt modelId="{6CAAD78D-DE76-4E2D-9BEA-E627DD1A722C}" type="pres">
      <dgm:prSet presAssocID="{DBDB319B-52E1-41A1-8104-97D52B02083E}" presName="compNode" presStyleCnt="0"/>
      <dgm:spPr/>
    </dgm:pt>
    <dgm:pt modelId="{C645A38B-7F49-406B-878B-ACB649209348}" type="pres">
      <dgm:prSet presAssocID="{DBDB319B-52E1-41A1-8104-97D52B02083E}" presName="bgRect" presStyleLbl="bgShp" presStyleIdx="2" presStyleCnt="5"/>
      <dgm:spPr/>
    </dgm:pt>
    <dgm:pt modelId="{91C8051A-23D5-4A39-AC2D-036B395EB2E0}" type="pres">
      <dgm:prSet presAssocID="{DBDB319B-52E1-41A1-8104-97D52B02083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ye"/>
        </a:ext>
      </dgm:extLst>
    </dgm:pt>
    <dgm:pt modelId="{F2DED6F4-60A9-4DFF-BC85-6F5A6EA31626}" type="pres">
      <dgm:prSet presAssocID="{DBDB319B-52E1-41A1-8104-97D52B02083E}" presName="spaceRect" presStyleCnt="0"/>
      <dgm:spPr/>
    </dgm:pt>
    <dgm:pt modelId="{A06027E1-3FB9-415A-A864-E8697E58AF29}" type="pres">
      <dgm:prSet presAssocID="{DBDB319B-52E1-41A1-8104-97D52B02083E}" presName="parTx" presStyleLbl="revTx" presStyleIdx="3" presStyleCnt="6">
        <dgm:presLayoutVars>
          <dgm:chMax val="0"/>
          <dgm:chPref val="0"/>
        </dgm:presLayoutVars>
      </dgm:prSet>
      <dgm:spPr/>
    </dgm:pt>
    <dgm:pt modelId="{D9B5F730-81FF-4F73-BA32-8869BDE6249B}" type="pres">
      <dgm:prSet presAssocID="{64EBF631-B306-401D-BF4F-3150D7544BC2}" presName="sibTrans" presStyleCnt="0"/>
      <dgm:spPr/>
    </dgm:pt>
    <dgm:pt modelId="{87C02FCE-9619-43FE-B78B-BCFEF8A76B4B}" type="pres">
      <dgm:prSet presAssocID="{92F3734F-7660-4007-8A87-8505C95D9CA4}" presName="compNode" presStyleCnt="0"/>
      <dgm:spPr/>
    </dgm:pt>
    <dgm:pt modelId="{57AC6712-03FD-430D-BC3A-52473A23C881}" type="pres">
      <dgm:prSet presAssocID="{92F3734F-7660-4007-8A87-8505C95D9CA4}" presName="bgRect" presStyleLbl="bgShp" presStyleIdx="3" presStyleCnt="5"/>
      <dgm:spPr/>
    </dgm:pt>
    <dgm:pt modelId="{99D12F62-B224-4CCF-BF42-AA1046A1A62A}" type="pres">
      <dgm:prSet presAssocID="{92F3734F-7660-4007-8A87-8505C95D9CA4}"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ursor"/>
        </a:ext>
      </dgm:extLst>
    </dgm:pt>
    <dgm:pt modelId="{69C19CD1-74AE-40BA-BAC1-389DC3BDFD18}" type="pres">
      <dgm:prSet presAssocID="{92F3734F-7660-4007-8A87-8505C95D9CA4}" presName="spaceRect" presStyleCnt="0"/>
      <dgm:spPr/>
    </dgm:pt>
    <dgm:pt modelId="{943540AB-28BF-4234-9064-AB764F3DFB1B}" type="pres">
      <dgm:prSet presAssocID="{92F3734F-7660-4007-8A87-8505C95D9CA4}" presName="parTx" presStyleLbl="revTx" presStyleIdx="4" presStyleCnt="6">
        <dgm:presLayoutVars>
          <dgm:chMax val="0"/>
          <dgm:chPref val="0"/>
        </dgm:presLayoutVars>
      </dgm:prSet>
      <dgm:spPr/>
    </dgm:pt>
    <dgm:pt modelId="{3CBD5CF8-AFE3-4AD7-A44D-AE53B5F12321}" type="pres">
      <dgm:prSet presAssocID="{60FC2435-D8C8-4748-847C-941F1503A8FC}" presName="sibTrans" presStyleCnt="0"/>
      <dgm:spPr/>
    </dgm:pt>
    <dgm:pt modelId="{BC00300E-7B0C-4D9A-BFBF-334546C9043A}" type="pres">
      <dgm:prSet presAssocID="{2696D811-CDE6-4DD0-B5D2-FA779E5807A3}" presName="compNode" presStyleCnt="0"/>
      <dgm:spPr/>
    </dgm:pt>
    <dgm:pt modelId="{3BA3AFE4-4CAD-4385-BFFE-ADF75D5220F5}" type="pres">
      <dgm:prSet presAssocID="{2696D811-CDE6-4DD0-B5D2-FA779E5807A3}" presName="bgRect" presStyleLbl="bgShp" presStyleIdx="4" presStyleCnt="5"/>
      <dgm:spPr/>
    </dgm:pt>
    <dgm:pt modelId="{5176F60E-3B35-4004-9F4D-9DC272D6A9D1}" type="pres">
      <dgm:prSet presAssocID="{2696D811-CDE6-4DD0-B5D2-FA779E5807A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Images"/>
        </a:ext>
      </dgm:extLst>
    </dgm:pt>
    <dgm:pt modelId="{1449BC4D-9261-4EB8-B2FB-1F1694131CD4}" type="pres">
      <dgm:prSet presAssocID="{2696D811-CDE6-4DD0-B5D2-FA779E5807A3}" presName="spaceRect" presStyleCnt="0"/>
      <dgm:spPr/>
    </dgm:pt>
    <dgm:pt modelId="{2EF29D27-5493-4A96-823B-59B8BAD3E270}" type="pres">
      <dgm:prSet presAssocID="{2696D811-CDE6-4DD0-B5D2-FA779E5807A3}" presName="parTx" presStyleLbl="revTx" presStyleIdx="5" presStyleCnt="6">
        <dgm:presLayoutVars>
          <dgm:chMax val="0"/>
          <dgm:chPref val="0"/>
        </dgm:presLayoutVars>
      </dgm:prSet>
      <dgm:spPr/>
    </dgm:pt>
  </dgm:ptLst>
  <dgm:cxnLst>
    <dgm:cxn modelId="{C78CE41D-FC7A-4EC7-B79E-66F512C90292}" type="presOf" srcId="{38BC645C-58F0-43B2-A0EE-96C7F85AF1F9}" destId="{F3DE233C-EB05-4353-93BA-971C363D787E}" srcOrd="0" destOrd="0" presId="urn:microsoft.com/office/officeart/2018/2/layout/IconVerticalSolidList"/>
    <dgm:cxn modelId="{D9ADF520-75F0-4493-873A-2EAA1732FAF4}" type="presOf" srcId="{2696D811-CDE6-4DD0-B5D2-FA779E5807A3}" destId="{2EF29D27-5493-4A96-823B-59B8BAD3E270}" srcOrd="0" destOrd="0" presId="urn:microsoft.com/office/officeart/2018/2/layout/IconVerticalSolidList"/>
    <dgm:cxn modelId="{37C74A2B-4DF4-4580-8DE7-62BF69B70664}" srcId="{21601755-17F2-46EC-85BA-C4CEB4BD7212}" destId="{DBDB319B-52E1-41A1-8104-97D52B02083E}" srcOrd="2" destOrd="0" parTransId="{99740AB6-B28C-4D12-A1C7-684D6F994714}" sibTransId="{64EBF631-B306-401D-BF4F-3150D7544BC2}"/>
    <dgm:cxn modelId="{05553F3F-1A90-4FC7-8BEA-A6361B660D44}" srcId="{21601755-17F2-46EC-85BA-C4CEB4BD7212}" destId="{2696D811-CDE6-4DD0-B5D2-FA779E5807A3}" srcOrd="4" destOrd="0" parTransId="{BE61FB14-F52E-4CE3-BCE9-6BBC13CC93A2}" sibTransId="{5C6DD705-2CF9-4107-AF84-D925E935E2EB}"/>
    <dgm:cxn modelId="{C317655C-D41E-4F81-8F39-4E684BC3F916}" srcId="{38BC645C-58F0-43B2-A0EE-96C7F85AF1F9}" destId="{75973560-A60C-46FA-B1B1-D58D654774BE}" srcOrd="1" destOrd="0" parTransId="{8E89FFB4-A441-4668-9BE0-260E28F35329}" sibTransId="{CCE52613-77F8-455F-951F-F8B1797A6413}"/>
    <dgm:cxn modelId="{A235EE63-7738-4858-ADB9-0919030B3499}" type="presOf" srcId="{E4D60F87-CF5E-417C-9A8B-E98EF9453E97}" destId="{4AC14911-BAB8-4E63-B6AC-E18DF9B261EA}" srcOrd="0" destOrd="2" presId="urn:microsoft.com/office/officeart/2018/2/layout/IconVerticalSolidList"/>
    <dgm:cxn modelId="{DC5EC047-ACAB-4DF8-880E-E0D7161E6C0D}" type="presOf" srcId="{D12E16CC-DA3E-4CBD-972F-C655A381B6E3}" destId="{4AC14911-BAB8-4E63-B6AC-E18DF9B261EA}" srcOrd="0" destOrd="0" presId="urn:microsoft.com/office/officeart/2018/2/layout/IconVerticalSolidList"/>
    <dgm:cxn modelId="{E826DC6A-D480-4AD6-897A-ECFA756D5FF4}" srcId="{21601755-17F2-46EC-85BA-C4CEB4BD7212}" destId="{38BC645C-58F0-43B2-A0EE-96C7F85AF1F9}" srcOrd="1" destOrd="0" parTransId="{C648A0A0-8AA2-44E6-AD06-B90EEDA5A59F}" sibTransId="{AC077612-55B9-41FE-837D-052DCB84DEA5}"/>
    <dgm:cxn modelId="{B46F1471-38CC-4C1C-8767-B3B4607844FA}" srcId="{38BC645C-58F0-43B2-A0EE-96C7F85AF1F9}" destId="{D12E16CC-DA3E-4CBD-972F-C655A381B6E3}" srcOrd="0" destOrd="0" parTransId="{4528E072-4799-471C-B0D2-125A8619BAD1}" sibTransId="{CA36464F-5C45-46BB-8560-7136A5F11086}"/>
    <dgm:cxn modelId="{21F36859-94EC-465C-B353-3AD8955AD774}" srcId="{38BC645C-58F0-43B2-A0EE-96C7F85AF1F9}" destId="{E4D60F87-CF5E-417C-9A8B-E98EF9453E97}" srcOrd="2" destOrd="0" parTransId="{417BDB05-3BF6-437B-AE69-2E5C4A0534AF}" sibTransId="{CB126620-10E6-4116-9A6F-695BE8CD2EAE}"/>
    <dgm:cxn modelId="{F5EF9786-DFEA-4E3A-8287-B4501DEEC465}" type="presOf" srcId="{92F3734F-7660-4007-8A87-8505C95D9CA4}" destId="{943540AB-28BF-4234-9064-AB764F3DFB1B}" srcOrd="0" destOrd="0" presId="urn:microsoft.com/office/officeart/2018/2/layout/IconVerticalSolidList"/>
    <dgm:cxn modelId="{163FCAA3-64D4-4A0C-8E53-4425CF9E22B6}" type="presOf" srcId="{DBDB319B-52E1-41A1-8104-97D52B02083E}" destId="{A06027E1-3FB9-415A-A864-E8697E58AF29}" srcOrd="0" destOrd="0" presId="urn:microsoft.com/office/officeart/2018/2/layout/IconVerticalSolidList"/>
    <dgm:cxn modelId="{3364EEA3-DC82-4C50-99B5-F156E743A374}" type="presOf" srcId="{75973560-A60C-46FA-B1B1-D58D654774BE}" destId="{4AC14911-BAB8-4E63-B6AC-E18DF9B261EA}" srcOrd="0" destOrd="1" presId="urn:microsoft.com/office/officeart/2018/2/layout/IconVerticalSolidList"/>
    <dgm:cxn modelId="{8AFB2DC5-4EC4-41C0-AB77-5AC9F48300A7}" type="presOf" srcId="{21601755-17F2-46EC-85BA-C4CEB4BD7212}" destId="{E9E1C1ED-CCB7-4A24-98FC-C3DA427B8BFF}" srcOrd="0" destOrd="0" presId="urn:microsoft.com/office/officeart/2018/2/layout/IconVerticalSolidList"/>
    <dgm:cxn modelId="{997D78C5-9D0C-4240-8BC8-E136DB2F78B5}" type="presOf" srcId="{DD30C50B-9620-4155-9977-A58A4FC7631C}" destId="{6023CC4C-7183-409F-889F-0E9CB5A3DD32}" srcOrd="0" destOrd="0" presId="urn:microsoft.com/office/officeart/2018/2/layout/IconVerticalSolidList"/>
    <dgm:cxn modelId="{671106D6-6EBE-491D-BCF5-77757131DCA8}" srcId="{21601755-17F2-46EC-85BA-C4CEB4BD7212}" destId="{92F3734F-7660-4007-8A87-8505C95D9CA4}" srcOrd="3" destOrd="0" parTransId="{3BF8AE00-AD98-40E9-A401-56EE471260E9}" sibTransId="{60FC2435-D8C8-4748-847C-941F1503A8FC}"/>
    <dgm:cxn modelId="{8821FEE2-4A74-4BD4-A033-5886F3FCF047}" srcId="{21601755-17F2-46EC-85BA-C4CEB4BD7212}" destId="{DD30C50B-9620-4155-9977-A58A4FC7631C}" srcOrd="0" destOrd="0" parTransId="{BAD493C5-7923-493A-868B-3C4F0F1102F5}" sibTransId="{CC448950-342A-42C2-A296-B2603FC6B920}"/>
    <dgm:cxn modelId="{679E242B-021E-4E7A-A495-AA655142F571}" type="presParOf" srcId="{E9E1C1ED-CCB7-4A24-98FC-C3DA427B8BFF}" destId="{F17D08D1-0E4A-40E3-9B26-CC4398DD0545}" srcOrd="0" destOrd="0" presId="urn:microsoft.com/office/officeart/2018/2/layout/IconVerticalSolidList"/>
    <dgm:cxn modelId="{3CC9C911-C01A-4924-AF93-224BDC7F92A8}" type="presParOf" srcId="{F17D08D1-0E4A-40E3-9B26-CC4398DD0545}" destId="{AD562BC4-5D96-4D02-BA7B-CE02937ED96C}" srcOrd="0" destOrd="0" presId="urn:microsoft.com/office/officeart/2018/2/layout/IconVerticalSolidList"/>
    <dgm:cxn modelId="{03076490-454A-48D1-91AA-8F05B5F7341E}" type="presParOf" srcId="{F17D08D1-0E4A-40E3-9B26-CC4398DD0545}" destId="{B7F64BDA-FF21-4EB9-BB18-A8211484B2EB}" srcOrd="1" destOrd="0" presId="urn:microsoft.com/office/officeart/2018/2/layout/IconVerticalSolidList"/>
    <dgm:cxn modelId="{83A21CEE-BB49-4928-B476-08AA5E141540}" type="presParOf" srcId="{F17D08D1-0E4A-40E3-9B26-CC4398DD0545}" destId="{C060B0D9-F301-4592-B716-C455E8A87A54}" srcOrd="2" destOrd="0" presId="urn:microsoft.com/office/officeart/2018/2/layout/IconVerticalSolidList"/>
    <dgm:cxn modelId="{8903D417-ACD4-48A4-96FE-4900437408FC}" type="presParOf" srcId="{F17D08D1-0E4A-40E3-9B26-CC4398DD0545}" destId="{6023CC4C-7183-409F-889F-0E9CB5A3DD32}" srcOrd="3" destOrd="0" presId="urn:microsoft.com/office/officeart/2018/2/layout/IconVerticalSolidList"/>
    <dgm:cxn modelId="{8E78A420-B602-4833-AE69-6C87F616F8F6}" type="presParOf" srcId="{E9E1C1ED-CCB7-4A24-98FC-C3DA427B8BFF}" destId="{DEB038CE-D090-4F7B-A9E3-F13A2690EAA8}" srcOrd="1" destOrd="0" presId="urn:microsoft.com/office/officeart/2018/2/layout/IconVerticalSolidList"/>
    <dgm:cxn modelId="{2BEA6EEE-48FE-4E2C-B0BB-5000A8AAD815}" type="presParOf" srcId="{E9E1C1ED-CCB7-4A24-98FC-C3DA427B8BFF}" destId="{16358E9E-4807-4237-A37E-1950144B1461}" srcOrd="2" destOrd="0" presId="urn:microsoft.com/office/officeart/2018/2/layout/IconVerticalSolidList"/>
    <dgm:cxn modelId="{FEAF2DD2-1C78-44C9-AA84-322E0BA0285B}" type="presParOf" srcId="{16358E9E-4807-4237-A37E-1950144B1461}" destId="{D1F1B5FB-296A-4697-A950-6EBE5DE469A7}" srcOrd="0" destOrd="0" presId="urn:microsoft.com/office/officeart/2018/2/layout/IconVerticalSolidList"/>
    <dgm:cxn modelId="{0694667E-0628-4B57-80E6-F6C48BF7AA46}" type="presParOf" srcId="{16358E9E-4807-4237-A37E-1950144B1461}" destId="{85DD6AC9-906B-4D9E-98F2-D76ACF7CE56F}" srcOrd="1" destOrd="0" presId="urn:microsoft.com/office/officeart/2018/2/layout/IconVerticalSolidList"/>
    <dgm:cxn modelId="{F109536C-AA5E-4536-8141-B74B1DCEB01B}" type="presParOf" srcId="{16358E9E-4807-4237-A37E-1950144B1461}" destId="{C6E34F06-3223-48EA-B50E-B23ACF9BBECF}" srcOrd="2" destOrd="0" presId="urn:microsoft.com/office/officeart/2018/2/layout/IconVerticalSolidList"/>
    <dgm:cxn modelId="{828D1D99-40EA-4D90-B5F5-30C79A9B44C4}" type="presParOf" srcId="{16358E9E-4807-4237-A37E-1950144B1461}" destId="{F3DE233C-EB05-4353-93BA-971C363D787E}" srcOrd="3" destOrd="0" presId="urn:microsoft.com/office/officeart/2018/2/layout/IconVerticalSolidList"/>
    <dgm:cxn modelId="{7DA2797A-A956-42EA-9B9B-1FB12D05CBA3}" type="presParOf" srcId="{16358E9E-4807-4237-A37E-1950144B1461}" destId="{4AC14911-BAB8-4E63-B6AC-E18DF9B261EA}" srcOrd="4" destOrd="0" presId="urn:microsoft.com/office/officeart/2018/2/layout/IconVerticalSolidList"/>
    <dgm:cxn modelId="{62D1DDBA-FE5F-4D09-8219-0FB382DA11E2}" type="presParOf" srcId="{E9E1C1ED-CCB7-4A24-98FC-C3DA427B8BFF}" destId="{88F6DE8B-4FB1-48F5-90B8-C81A24F5EEA5}" srcOrd="3" destOrd="0" presId="urn:microsoft.com/office/officeart/2018/2/layout/IconVerticalSolidList"/>
    <dgm:cxn modelId="{3E80BF97-6495-44DD-BBEF-2F1039382531}" type="presParOf" srcId="{E9E1C1ED-CCB7-4A24-98FC-C3DA427B8BFF}" destId="{6CAAD78D-DE76-4E2D-9BEA-E627DD1A722C}" srcOrd="4" destOrd="0" presId="urn:microsoft.com/office/officeart/2018/2/layout/IconVerticalSolidList"/>
    <dgm:cxn modelId="{C85CAD36-BD2F-4AF0-91E0-A443F7BB691F}" type="presParOf" srcId="{6CAAD78D-DE76-4E2D-9BEA-E627DD1A722C}" destId="{C645A38B-7F49-406B-878B-ACB649209348}" srcOrd="0" destOrd="0" presId="urn:microsoft.com/office/officeart/2018/2/layout/IconVerticalSolidList"/>
    <dgm:cxn modelId="{7609DF29-3432-4A15-B078-DF24408D76F3}" type="presParOf" srcId="{6CAAD78D-DE76-4E2D-9BEA-E627DD1A722C}" destId="{91C8051A-23D5-4A39-AC2D-036B395EB2E0}" srcOrd="1" destOrd="0" presId="urn:microsoft.com/office/officeart/2018/2/layout/IconVerticalSolidList"/>
    <dgm:cxn modelId="{E03D06D0-0CD3-471D-8103-2BACA7294131}" type="presParOf" srcId="{6CAAD78D-DE76-4E2D-9BEA-E627DD1A722C}" destId="{F2DED6F4-60A9-4DFF-BC85-6F5A6EA31626}" srcOrd="2" destOrd="0" presId="urn:microsoft.com/office/officeart/2018/2/layout/IconVerticalSolidList"/>
    <dgm:cxn modelId="{88D02ED2-6C49-4C09-BBA0-4961EDB87D14}" type="presParOf" srcId="{6CAAD78D-DE76-4E2D-9BEA-E627DD1A722C}" destId="{A06027E1-3FB9-415A-A864-E8697E58AF29}" srcOrd="3" destOrd="0" presId="urn:microsoft.com/office/officeart/2018/2/layout/IconVerticalSolidList"/>
    <dgm:cxn modelId="{5A8F5E6C-434A-4459-803F-B876369F327C}" type="presParOf" srcId="{E9E1C1ED-CCB7-4A24-98FC-C3DA427B8BFF}" destId="{D9B5F730-81FF-4F73-BA32-8869BDE6249B}" srcOrd="5" destOrd="0" presId="urn:microsoft.com/office/officeart/2018/2/layout/IconVerticalSolidList"/>
    <dgm:cxn modelId="{04F79844-DB81-4F4A-A0F2-72B1307B8A27}" type="presParOf" srcId="{E9E1C1ED-CCB7-4A24-98FC-C3DA427B8BFF}" destId="{87C02FCE-9619-43FE-B78B-BCFEF8A76B4B}" srcOrd="6" destOrd="0" presId="urn:microsoft.com/office/officeart/2018/2/layout/IconVerticalSolidList"/>
    <dgm:cxn modelId="{BC4CC6A3-BA85-4F92-A024-FBD152F2449B}" type="presParOf" srcId="{87C02FCE-9619-43FE-B78B-BCFEF8A76B4B}" destId="{57AC6712-03FD-430D-BC3A-52473A23C881}" srcOrd="0" destOrd="0" presId="urn:microsoft.com/office/officeart/2018/2/layout/IconVerticalSolidList"/>
    <dgm:cxn modelId="{EA4F3684-95DA-416B-A516-4454F3AC6F2A}" type="presParOf" srcId="{87C02FCE-9619-43FE-B78B-BCFEF8A76B4B}" destId="{99D12F62-B224-4CCF-BF42-AA1046A1A62A}" srcOrd="1" destOrd="0" presId="urn:microsoft.com/office/officeart/2018/2/layout/IconVerticalSolidList"/>
    <dgm:cxn modelId="{E4291A0D-331E-4502-82CA-16B29C073C89}" type="presParOf" srcId="{87C02FCE-9619-43FE-B78B-BCFEF8A76B4B}" destId="{69C19CD1-74AE-40BA-BAC1-389DC3BDFD18}" srcOrd="2" destOrd="0" presId="urn:microsoft.com/office/officeart/2018/2/layout/IconVerticalSolidList"/>
    <dgm:cxn modelId="{CEEAACAF-B279-410C-866B-A1DDA79AFC20}" type="presParOf" srcId="{87C02FCE-9619-43FE-B78B-BCFEF8A76B4B}" destId="{943540AB-28BF-4234-9064-AB764F3DFB1B}" srcOrd="3" destOrd="0" presId="urn:microsoft.com/office/officeart/2018/2/layout/IconVerticalSolidList"/>
    <dgm:cxn modelId="{374D2526-B136-4B52-94A8-51303B529E16}" type="presParOf" srcId="{E9E1C1ED-CCB7-4A24-98FC-C3DA427B8BFF}" destId="{3CBD5CF8-AFE3-4AD7-A44D-AE53B5F12321}" srcOrd="7" destOrd="0" presId="urn:microsoft.com/office/officeart/2018/2/layout/IconVerticalSolidList"/>
    <dgm:cxn modelId="{EE09550A-FFA3-4914-A10F-F1AD76037868}" type="presParOf" srcId="{E9E1C1ED-CCB7-4A24-98FC-C3DA427B8BFF}" destId="{BC00300E-7B0C-4D9A-BFBF-334546C9043A}" srcOrd="8" destOrd="0" presId="urn:microsoft.com/office/officeart/2018/2/layout/IconVerticalSolidList"/>
    <dgm:cxn modelId="{EFECCE92-5730-4FF9-A06B-4B25381DA599}" type="presParOf" srcId="{BC00300E-7B0C-4D9A-BFBF-334546C9043A}" destId="{3BA3AFE4-4CAD-4385-BFFE-ADF75D5220F5}" srcOrd="0" destOrd="0" presId="urn:microsoft.com/office/officeart/2018/2/layout/IconVerticalSolidList"/>
    <dgm:cxn modelId="{34AABA00-6DB9-4B0C-ADA3-876F467E5EBB}" type="presParOf" srcId="{BC00300E-7B0C-4D9A-BFBF-334546C9043A}" destId="{5176F60E-3B35-4004-9F4D-9DC272D6A9D1}" srcOrd="1" destOrd="0" presId="urn:microsoft.com/office/officeart/2018/2/layout/IconVerticalSolidList"/>
    <dgm:cxn modelId="{7D9F2953-686B-426C-B2D1-F81A4280F653}" type="presParOf" srcId="{BC00300E-7B0C-4D9A-BFBF-334546C9043A}" destId="{1449BC4D-9261-4EB8-B2FB-1F1694131CD4}" srcOrd="2" destOrd="0" presId="urn:microsoft.com/office/officeart/2018/2/layout/IconVerticalSolidList"/>
    <dgm:cxn modelId="{3C257AEF-EAEC-48B0-9EE0-2F3AAD3AAB80}" type="presParOf" srcId="{BC00300E-7B0C-4D9A-BFBF-334546C9043A}" destId="{2EF29D27-5493-4A96-823B-59B8BAD3E2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62BC4-5D96-4D02-BA7B-CE02937ED96C}">
      <dsp:nvSpPr>
        <dsp:cNvPr id="0" name=""/>
        <dsp:cNvSpPr/>
      </dsp:nvSpPr>
      <dsp:spPr>
        <a:xfrm>
          <a:off x="0" y="4500"/>
          <a:ext cx="5760000" cy="95850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64BDA-FF21-4EB9-BB18-A8211484B2EB}">
      <dsp:nvSpPr>
        <dsp:cNvPr id="0" name=""/>
        <dsp:cNvSpPr/>
      </dsp:nvSpPr>
      <dsp:spPr>
        <a:xfrm>
          <a:off x="289946" y="220162"/>
          <a:ext cx="527175" cy="5271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023CC4C-7183-409F-889F-0E9CB5A3DD32}">
      <dsp:nvSpPr>
        <dsp:cNvPr id="0" name=""/>
        <dsp:cNvSpPr/>
      </dsp:nvSpPr>
      <dsp:spPr>
        <a:xfrm>
          <a:off x="1107067" y="4500"/>
          <a:ext cx="4652932" cy="95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41" tIns="101441" rIns="101441" bIns="101441" numCol="1" spcCol="1270" anchor="ctr" anchorCtr="0">
          <a:noAutofit/>
        </a:bodyPr>
        <a:lstStyle/>
        <a:p>
          <a:pPr marL="0" lvl="0" indent="0" algn="l" defTabSz="844550">
            <a:lnSpc>
              <a:spcPct val="90000"/>
            </a:lnSpc>
            <a:spcBef>
              <a:spcPct val="0"/>
            </a:spcBef>
            <a:spcAft>
              <a:spcPct val="35000"/>
            </a:spcAft>
            <a:buNone/>
          </a:pPr>
          <a:r>
            <a:rPr lang="en-US" sz="1900" kern="1200" dirty="0" err="1"/>
            <a:t>numpy</a:t>
          </a:r>
          <a:r>
            <a:rPr lang="en-US" sz="1900" kern="1200" dirty="0"/>
            <a:t>: used to deal with large matrix data as it is an optimized library</a:t>
          </a:r>
        </a:p>
      </dsp:txBody>
      <dsp:txXfrm>
        <a:off x="1107067" y="4500"/>
        <a:ext cx="4652932" cy="958500"/>
      </dsp:txXfrm>
    </dsp:sp>
    <dsp:sp modelId="{D1F1B5FB-296A-4697-A950-6EBE5DE469A7}">
      <dsp:nvSpPr>
        <dsp:cNvPr id="0" name=""/>
        <dsp:cNvSpPr/>
      </dsp:nvSpPr>
      <dsp:spPr>
        <a:xfrm>
          <a:off x="0" y="1202625"/>
          <a:ext cx="5760000" cy="95850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DD6AC9-906B-4D9E-98F2-D76ACF7CE56F}">
      <dsp:nvSpPr>
        <dsp:cNvPr id="0" name=""/>
        <dsp:cNvSpPr/>
      </dsp:nvSpPr>
      <dsp:spPr>
        <a:xfrm>
          <a:off x="289946" y="1418287"/>
          <a:ext cx="527175" cy="5271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3DE233C-EB05-4353-93BA-971C363D787E}">
      <dsp:nvSpPr>
        <dsp:cNvPr id="0" name=""/>
        <dsp:cNvSpPr/>
      </dsp:nvSpPr>
      <dsp:spPr>
        <a:xfrm>
          <a:off x="1107067" y="1202625"/>
          <a:ext cx="4652932" cy="95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41" tIns="101441" rIns="101441" bIns="101441" numCol="1" spcCol="1270" anchor="ctr" anchorCtr="0">
          <a:noAutofit/>
        </a:bodyPr>
        <a:lstStyle/>
        <a:p>
          <a:pPr marL="0" lvl="0" indent="0" algn="l" defTabSz="844550">
            <a:lnSpc>
              <a:spcPct val="90000"/>
            </a:lnSpc>
            <a:spcBef>
              <a:spcPct val="0"/>
            </a:spcBef>
            <a:spcAft>
              <a:spcPct val="35000"/>
            </a:spcAft>
            <a:buNone/>
          </a:pPr>
          <a:r>
            <a:rPr lang="en-US" sz="1900" kern="1200"/>
            <a:t>pandas: providing fast, flexible data structures to work with structured (tabular, multidimensional) data</a:t>
          </a:r>
        </a:p>
      </dsp:txBody>
      <dsp:txXfrm>
        <a:off x="1107067" y="1202625"/>
        <a:ext cx="4652932" cy="958500"/>
      </dsp:txXfrm>
    </dsp:sp>
    <dsp:sp modelId="{30079840-A396-46FD-A303-6CDF7D5AF2BF}">
      <dsp:nvSpPr>
        <dsp:cNvPr id="0" name=""/>
        <dsp:cNvSpPr/>
      </dsp:nvSpPr>
      <dsp:spPr>
        <a:xfrm>
          <a:off x="0" y="2400750"/>
          <a:ext cx="5760000" cy="95850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48AC7-0633-439D-AC84-27CFFC492CB5}">
      <dsp:nvSpPr>
        <dsp:cNvPr id="0" name=""/>
        <dsp:cNvSpPr/>
      </dsp:nvSpPr>
      <dsp:spPr>
        <a:xfrm>
          <a:off x="289946" y="2616412"/>
          <a:ext cx="527175" cy="5271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91639D2-7A53-484D-867F-35DD02E019E2}">
      <dsp:nvSpPr>
        <dsp:cNvPr id="0" name=""/>
        <dsp:cNvSpPr/>
      </dsp:nvSpPr>
      <dsp:spPr>
        <a:xfrm>
          <a:off x="1107067" y="2400750"/>
          <a:ext cx="4652932" cy="95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41" tIns="101441" rIns="101441" bIns="101441" numCol="1" spcCol="1270" anchor="ctr" anchorCtr="0">
          <a:noAutofit/>
        </a:bodyPr>
        <a:lstStyle/>
        <a:p>
          <a:pPr marL="0" lvl="0" indent="0" algn="l" defTabSz="844550">
            <a:lnSpc>
              <a:spcPct val="90000"/>
            </a:lnSpc>
            <a:spcBef>
              <a:spcPct val="0"/>
            </a:spcBef>
            <a:spcAft>
              <a:spcPct val="35000"/>
            </a:spcAft>
            <a:buNone/>
          </a:pPr>
          <a:r>
            <a:rPr lang="en-US" sz="1900" kern="1200"/>
            <a:t>matplotlib: interactive graphing</a:t>
          </a:r>
        </a:p>
      </dsp:txBody>
      <dsp:txXfrm>
        <a:off x="1107067" y="2400750"/>
        <a:ext cx="4652932" cy="958500"/>
      </dsp:txXfrm>
    </dsp:sp>
    <dsp:sp modelId="{57AC6712-03FD-430D-BC3A-52473A23C881}">
      <dsp:nvSpPr>
        <dsp:cNvPr id="0" name=""/>
        <dsp:cNvSpPr/>
      </dsp:nvSpPr>
      <dsp:spPr>
        <a:xfrm>
          <a:off x="0" y="3598875"/>
          <a:ext cx="5760000" cy="95850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D12F62-B224-4CCF-BF42-AA1046A1A62A}">
      <dsp:nvSpPr>
        <dsp:cNvPr id="0" name=""/>
        <dsp:cNvSpPr/>
      </dsp:nvSpPr>
      <dsp:spPr>
        <a:xfrm>
          <a:off x="289946" y="3814537"/>
          <a:ext cx="527175" cy="5271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43540AB-28BF-4234-9064-AB764F3DFB1B}">
      <dsp:nvSpPr>
        <dsp:cNvPr id="0" name=""/>
        <dsp:cNvSpPr/>
      </dsp:nvSpPr>
      <dsp:spPr>
        <a:xfrm>
          <a:off x="1107067" y="3598875"/>
          <a:ext cx="4652932" cy="95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41" tIns="101441" rIns="101441" bIns="101441" numCol="1" spcCol="1270" anchor="ctr" anchorCtr="0">
          <a:noAutofit/>
        </a:bodyPr>
        <a:lstStyle/>
        <a:p>
          <a:pPr marL="0" lvl="0" indent="0" algn="l" defTabSz="844550">
            <a:lnSpc>
              <a:spcPct val="90000"/>
            </a:lnSpc>
            <a:spcBef>
              <a:spcPct val="0"/>
            </a:spcBef>
            <a:spcAft>
              <a:spcPct val="35000"/>
            </a:spcAft>
            <a:buNone/>
          </a:pPr>
          <a:r>
            <a:rPr lang="en-US" sz="1900" kern="1200"/>
            <a:t>seaborn: making statistical graphics </a:t>
          </a:r>
        </a:p>
      </dsp:txBody>
      <dsp:txXfrm>
        <a:off x="1107067" y="3598875"/>
        <a:ext cx="4652932" cy="958500"/>
      </dsp:txXfrm>
    </dsp:sp>
    <dsp:sp modelId="{3BA3AFE4-4CAD-4385-BFFE-ADF75D5220F5}">
      <dsp:nvSpPr>
        <dsp:cNvPr id="0" name=""/>
        <dsp:cNvSpPr/>
      </dsp:nvSpPr>
      <dsp:spPr>
        <a:xfrm>
          <a:off x="0" y="4797000"/>
          <a:ext cx="5760000" cy="95850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6F60E-3B35-4004-9F4D-9DC272D6A9D1}">
      <dsp:nvSpPr>
        <dsp:cNvPr id="0" name=""/>
        <dsp:cNvSpPr/>
      </dsp:nvSpPr>
      <dsp:spPr>
        <a:xfrm>
          <a:off x="289946" y="5012662"/>
          <a:ext cx="527175" cy="5271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EF29D27-5493-4A96-823B-59B8BAD3E270}">
      <dsp:nvSpPr>
        <dsp:cNvPr id="0" name=""/>
        <dsp:cNvSpPr/>
      </dsp:nvSpPr>
      <dsp:spPr>
        <a:xfrm>
          <a:off x="1107067" y="4797000"/>
          <a:ext cx="4652932" cy="95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41" tIns="101441" rIns="101441" bIns="101441" numCol="1" spcCol="1270" anchor="ctr" anchorCtr="0">
          <a:noAutofit/>
        </a:bodyPr>
        <a:lstStyle/>
        <a:p>
          <a:pPr marL="0" lvl="0" indent="0" algn="l" defTabSz="844550">
            <a:lnSpc>
              <a:spcPct val="90000"/>
            </a:lnSpc>
            <a:spcBef>
              <a:spcPct val="0"/>
            </a:spcBef>
            <a:spcAft>
              <a:spcPct val="35000"/>
            </a:spcAft>
            <a:buNone/>
          </a:pPr>
          <a:r>
            <a:rPr lang="en-US" sz="1900" kern="1200"/>
            <a:t>sklearn: machine learning </a:t>
          </a:r>
        </a:p>
      </dsp:txBody>
      <dsp:txXfrm>
        <a:off x="1107067" y="4797000"/>
        <a:ext cx="4652932" cy="958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62BC4-5D96-4D02-BA7B-CE02937ED96C}">
      <dsp:nvSpPr>
        <dsp:cNvPr id="0" name=""/>
        <dsp:cNvSpPr/>
      </dsp:nvSpPr>
      <dsp:spPr>
        <a:xfrm>
          <a:off x="-819921" y="12916"/>
          <a:ext cx="5760000" cy="95569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64BDA-FF21-4EB9-BB18-A8211484B2EB}">
      <dsp:nvSpPr>
        <dsp:cNvPr id="0" name=""/>
        <dsp:cNvSpPr/>
      </dsp:nvSpPr>
      <dsp:spPr>
        <a:xfrm>
          <a:off x="-530823" y="227947"/>
          <a:ext cx="525632" cy="525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023CC4C-7183-409F-889F-0E9CB5A3DD32}">
      <dsp:nvSpPr>
        <dsp:cNvPr id="0" name=""/>
        <dsp:cNvSpPr/>
      </dsp:nvSpPr>
      <dsp:spPr>
        <a:xfrm>
          <a:off x="283905" y="12916"/>
          <a:ext cx="4654013" cy="955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4" tIns="101144" rIns="101144" bIns="101144" numCol="1" spcCol="1270" anchor="ctr" anchorCtr="0">
          <a:noAutofit/>
        </a:bodyPr>
        <a:lstStyle/>
        <a:p>
          <a:pPr marL="0" lvl="0" indent="0" algn="l" defTabSz="755650">
            <a:lnSpc>
              <a:spcPct val="100000"/>
            </a:lnSpc>
            <a:spcBef>
              <a:spcPct val="0"/>
            </a:spcBef>
            <a:spcAft>
              <a:spcPct val="35000"/>
            </a:spcAft>
            <a:buNone/>
          </a:pPr>
          <a:r>
            <a:rPr lang="en-US" sz="1700" kern="1200" baseline="0" dirty="0" err="1"/>
            <a:t>tensorflow</a:t>
          </a:r>
          <a:r>
            <a:rPr lang="en-US" sz="1700" kern="1200" baseline="0" dirty="0"/>
            <a:t>: high performance numerical computation, allows computation on a variety of platforms (CPUs, GPUs, TPUs)</a:t>
          </a:r>
          <a:endParaRPr lang="en-US" sz="1700" kern="1200" dirty="0"/>
        </a:p>
      </dsp:txBody>
      <dsp:txXfrm>
        <a:off x="283905" y="12916"/>
        <a:ext cx="4654013" cy="955694"/>
      </dsp:txXfrm>
    </dsp:sp>
    <dsp:sp modelId="{D1F1B5FB-296A-4697-A950-6EBE5DE469A7}">
      <dsp:nvSpPr>
        <dsp:cNvPr id="0" name=""/>
        <dsp:cNvSpPr/>
      </dsp:nvSpPr>
      <dsp:spPr>
        <a:xfrm>
          <a:off x="-819921" y="1207534"/>
          <a:ext cx="5760000" cy="95569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DD6AC9-906B-4D9E-98F2-D76ACF7CE56F}">
      <dsp:nvSpPr>
        <dsp:cNvPr id="0" name=""/>
        <dsp:cNvSpPr/>
      </dsp:nvSpPr>
      <dsp:spPr>
        <a:xfrm>
          <a:off x="-530823" y="1422565"/>
          <a:ext cx="525632" cy="52563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3DE233C-EB05-4353-93BA-971C363D787E}">
      <dsp:nvSpPr>
        <dsp:cNvPr id="0" name=""/>
        <dsp:cNvSpPr/>
      </dsp:nvSpPr>
      <dsp:spPr>
        <a:xfrm>
          <a:off x="283905" y="1207534"/>
          <a:ext cx="2592000" cy="955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4" tIns="101144" rIns="101144" bIns="101144" numCol="1" spcCol="1270" anchor="ctr" anchorCtr="0">
          <a:noAutofit/>
        </a:bodyPr>
        <a:lstStyle/>
        <a:p>
          <a:pPr marL="0" lvl="0" indent="0" algn="l" defTabSz="755650">
            <a:lnSpc>
              <a:spcPct val="100000"/>
            </a:lnSpc>
            <a:spcBef>
              <a:spcPct val="0"/>
            </a:spcBef>
            <a:spcAft>
              <a:spcPct val="35000"/>
            </a:spcAft>
            <a:buNone/>
          </a:pPr>
          <a:r>
            <a:rPr lang="en-US" sz="1700" kern="1200" baseline="0" dirty="0" err="1"/>
            <a:t>keras</a:t>
          </a:r>
          <a:r>
            <a:rPr lang="en-US" sz="1700" kern="1200" baseline="0" dirty="0"/>
            <a:t>:</a:t>
          </a:r>
          <a:endParaRPr lang="en-US" sz="1700" kern="1200" dirty="0"/>
        </a:p>
      </dsp:txBody>
      <dsp:txXfrm>
        <a:off x="283905" y="1207534"/>
        <a:ext cx="2592000" cy="955694"/>
      </dsp:txXfrm>
    </dsp:sp>
    <dsp:sp modelId="{4AC14911-BAB8-4E63-B6AC-E18DF9B261EA}">
      <dsp:nvSpPr>
        <dsp:cNvPr id="0" name=""/>
        <dsp:cNvSpPr/>
      </dsp:nvSpPr>
      <dsp:spPr>
        <a:xfrm>
          <a:off x="1233903" y="1207534"/>
          <a:ext cx="5346017" cy="955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4" tIns="101144" rIns="101144" bIns="101144" numCol="1" spcCol="1270" anchor="ctr" anchorCtr="0">
          <a:noAutofit/>
        </a:bodyPr>
        <a:lstStyle/>
        <a:p>
          <a:pPr marL="0" lvl="0" indent="0" algn="l" defTabSz="488950">
            <a:lnSpc>
              <a:spcPct val="100000"/>
            </a:lnSpc>
            <a:spcBef>
              <a:spcPct val="0"/>
            </a:spcBef>
            <a:spcAft>
              <a:spcPct val="35000"/>
            </a:spcAft>
            <a:buNone/>
          </a:pPr>
          <a:r>
            <a:rPr lang="en-US" sz="1100" kern="1200" baseline="0" dirty="0"/>
            <a:t>easy prototyping (modularity, and extensibility).</a:t>
          </a:r>
          <a:endParaRPr lang="en-US" sz="1100" kern="1200" dirty="0"/>
        </a:p>
        <a:p>
          <a:pPr marL="0" lvl="0" indent="0" algn="l" defTabSz="488950">
            <a:lnSpc>
              <a:spcPct val="100000"/>
            </a:lnSpc>
            <a:spcBef>
              <a:spcPct val="0"/>
            </a:spcBef>
            <a:spcAft>
              <a:spcPct val="35000"/>
            </a:spcAft>
            <a:buNone/>
          </a:pPr>
          <a:r>
            <a:rPr lang="en-US" sz="1100" kern="1200" baseline="0"/>
            <a:t>both convolutional networks and recurrent networks</a:t>
          </a:r>
          <a:endParaRPr lang="en-US" sz="1100" kern="1200" baseline="0" dirty="0"/>
        </a:p>
        <a:p>
          <a:pPr marL="0" lvl="0" indent="0" algn="l" defTabSz="488950">
            <a:lnSpc>
              <a:spcPct val="100000"/>
            </a:lnSpc>
            <a:spcBef>
              <a:spcPct val="0"/>
            </a:spcBef>
            <a:spcAft>
              <a:spcPct val="35000"/>
            </a:spcAft>
            <a:buNone/>
          </a:pPr>
          <a:r>
            <a:rPr lang="en-US" sz="1100" kern="1200" baseline="0"/>
            <a:t>runs on CPU and GPU</a:t>
          </a:r>
          <a:endParaRPr lang="en-US" sz="1100" kern="1200" dirty="0"/>
        </a:p>
      </dsp:txBody>
      <dsp:txXfrm>
        <a:off x="1233903" y="1207534"/>
        <a:ext cx="5346017" cy="955694"/>
      </dsp:txXfrm>
    </dsp:sp>
    <dsp:sp modelId="{C645A38B-7F49-406B-878B-ACB649209348}">
      <dsp:nvSpPr>
        <dsp:cNvPr id="0" name=""/>
        <dsp:cNvSpPr/>
      </dsp:nvSpPr>
      <dsp:spPr>
        <a:xfrm>
          <a:off x="-819921" y="2402152"/>
          <a:ext cx="5760000" cy="95569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C8051A-23D5-4A39-AC2D-036B395EB2E0}">
      <dsp:nvSpPr>
        <dsp:cNvPr id="0" name=""/>
        <dsp:cNvSpPr/>
      </dsp:nvSpPr>
      <dsp:spPr>
        <a:xfrm>
          <a:off x="-530823" y="2617183"/>
          <a:ext cx="525632" cy="52563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6027E1-3FB9-415A-A864-E8697E58AF29}">
      <dsp:nvSpPr>
        <dsp:cNvPr id="0" name=""/>
        <dsp:cNvSpPr/>
      </dsp:nvSpPr>
      <dsp:spPr>
        <a:xfrm>
          <a:off x="283905" y="2402152"/>
          <a:ext cx="4654013" cy="955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4" tIns="101144" rIns="101144" bIns="101144" numCol="1" spcCol="1270" anchor="ctr" anchorCtr="0">
          <a:noAutofit/>
        </a:bodyPr>
        <a:lstStyle/>
        <a:p>
          <a:pPr marL="0" lvl="0" indent="0" algn="l" defTabSz="755650">
            <a:lnSpc>
              <a:spcPct val="100000"/>
            </a:lnSpc>
            <a:spcBef>
              <a:spcPct val="0"/>
            </a:spcBef>
            <a:spcAft>
              <a:spcPct val="35000"/>
            </a:spcAft>
            <a:buNone/>
          </a:pPr>
          <a:r>
            <a:rPr lang="en-US" sz="1700" kern="1200" baseline="0" dirty="0"/>
            <a:t>Cv2(OpenCV): computer vision and machine learning software library</a:t>
          </a:r>
          <a:endParaRPr lang="en-US" sz="1700" kern="1200" dirty="0"/>
        </a:p>
      </dsp:txBody>
      <dsp:txXfrm>
        <a:off x="283905" y="2402152"/>
        <a:ext cx="4654013" cy="955694"/>
      </dsp:txXfrm>
    </dsp:sp>
    <dsp:sp modelId="{57AC6712-03FD-430D-BC3A-52473A23C881}">
      <dsp:nvSpPr>
        <dsp:cNvPr id="0" name=""/>
        <dsp:cNvSpPr/>
      </dsp:nvSpPr>
      <dsp:spPr>
        <a:xfrm>
          <a:off x="-819921" y="3596770"/>
          <a:ext cx="5760000" cy="95569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D12F62-B224-4CCF-BF42-AA1046A1A62A}">
      <dsp:nvSpPr>
        <dsp:cNvPr id="0" name=""/>
        <dsp:cNvSpPr/>
      </dsp:nvSpPr>
      <dsp:spPr>
        <a:xfrm>
          <a:off x="-530823" y="3811802"/>
          <a:ext cx="525632" cy="52563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43540AB-28BF-4234-9064-AB764F3DFB1B}">
      <dsp:nvSpPr>
        <dsp:cNvPr id="0" name=""/>
        <dsp:cNvSpPr/>
      </dsp:nvSpPr>
      <dsp:spPr>
        <a:xfrm>
          <a:off x="283905" y="3596770"/>
          <a:ext cx="4654013" cy="955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4" tIns="101144" rIns="101144" bIns="101144" numCol="1" spcCol="1270" anchor="ctr" anchorCtr="0">
          <a:noAutofit/>
        </a:bodyPr>
        <a:lstStyle/>
        <a:p>
          <a:pPr marL="0" lvl="0" indent="0" algn="l" defTabSz="755650">
            <a:lnSpc>
              <a:spcPct val="100000"/>
            </a:lnSpc>
            <a:spcBef>
              <a:spcPct val="0"/>
            </a:spcBef>
            <a:spcAft>
              <a:spcPct val="35000"/>
            </a:spcAft>
            <a:buNone/>
          </a:pPr>
          <a:r>
            <a:rPr lang="en-US" sz="1700" kern="1200" baseline="0" dirty="0" err="1"/>
            <a:t>IPython</a:t>
          </a:r>
          <a:r>
            <a:rPr lang="en-US" sz="1700" kern="1200" baseline="0" dirty="0"/>
            <a:t>: using Python interactively</a:t>
          </a:r>
          <a:endParaRPr lang="en-US" sz="1700" kern="1200" dirty="0"/>
        </a:p>
      </dsp:txBody>
      <dsp:txXfrm>
        <a:off x="283905" y="3596770"/>
        <a:ext cx="4654013" cy="955694"/>
      </dsp:txXfrm>
    </dsp:sp>
    <dsp:sp modelId="{3BA3AFE4-4CAD-4385-BFFE-ADF75D5220F5}">
      <dsp:nvSpPr>
        <dsp:cNvPr id="0" name=""/>
        <dsp:cNvSpPr/>
      </dsp:nvSpPr>
      <dsp:spPr>
        <a:xfrm>
          <a:off x="-819921" y="4791389"/>
          <a:ext cx="5760000" cy="95569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6F60E-3B35-4004-9F4D-9DC272D6A9D1}">
      <dsp:nvSpPr>
        <dsp:cNvPr id="0" name=""/>
        <dsp:cNvSpPr/>
      </dsp:nvSpPr>
      <dsp:spPr>
        <a:xfrm>
          <a:off x="-530823" y="5006420"/>
          <a:ext cx="525632" cy="5256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EF29D27-5493-4A96-823B-59B8BAD3E270}">
      <dsp:nvSpPr>
        <dsp:cNvPr id="0" name=""/>
        <dsp:cNvSpPr/>
      </dsp:nvSpPr>
      <dsp:spPr>
        <a:xfrm>
          <a:off x="283905" y="4791389"/>
          <a:ext cx="4654013" cy="955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4" tIns="101144" rIns="101144" bIns="101144" numCol="1" spcCol="1270" anchor="ctr" anchorCtr="0">
          <a:noAutofit/>
        </a:bodyPr>
        <a:lstStyle/>
        <a:p>
          <a:pPr marL="0" lvl="0" indent="0" algn="l" defTabSz="755650">
            <a:lnSpc>
              <a:spcPct val="100000"/>
            </a:lnSpc>
            <a:spcBef>
              <a:spcPct val="0"/>
            </a:spcBef>
            <a:spcAft>
              <a:spcPct val="35000"/>
            </a:spcAft>
            <a:buNone/>
          </a:pPr>
          <a:r>
            <a:rPr lang="en-US" sz="1700" kern="1200" baseline="0" dirty="0"/>
            <a:t>PIL: opening, manipulating, and saving many different image file formats</a:t>
          </a:r>
          <a:endParaRPr lang="en-US" sz="1700" kern="1200" dirty="0"/>
        </a:p>
      </dsp:txBody>
      <dsp:txXfrm>
        <a:off x="283905" y="4791389"/>
        <a:ext cx="4654013" cy="9556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8/20/2019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8/20/2019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8/20/2019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8/20/2019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8/20/2019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5.tmp"/></Relationships>
</file>

<file path=ppt/slides/_rels/slide7.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6FE0-7BA6-41F3-9D9C-558F07AAFE21}"/>
              </a:ext>
            </a:extLst>
          </p:cNvPr>
          <p:cNvSpPr>
            <a:spLocks noGrp="1"/>
          </p:cNvSpPr>
          <p:nvPr>
            <p:ph type="ctrTitle"/>
          </p:nvPr>
        </p:nvSpPr>
        <p:spPr/>
        <p:txBody>
          <a:bodyPr/>
          <a:lstStyle/>
          <a:p>
            <a:r>
              <a:rPr lang="en-US" sz="6000" dirty="0"/>
              <a:t>Car identification using deep learning</a:t>
            </a:r>
          </a:p>
        </p:txBody>
      </p:sp>
      <p:sp>
        <p:nvSpPr>
          <p:cNvPr id="3" name="Subtitle 2">
            <a:extLst>
              <a:ext uri="{FF2B5EF4-FFF2-40B4-BE49-F238E27FC236}">
                <a16:creationId xmlns:a16="http://schemas.microsoft.com/office/drawing/2014/main" id="{9A7E690E-F9D7-4300-B905-BDE1332C6A08}"/>
              </a:ext>
            </a:extLst>
          </p:cNvPr>
          <p:cNvSpPr>
            <a:spLocks noGrp="1"/>
          </p:cNvSpPr>
          <p:nvPr>
            <p:ph type="subTitle" idx="1"/>
          </p:nvPr>
        </p:nvSpPr>
        <p:spPr/>
        <p:txBody>
          <a:bodyPr>
            <a:normAutofit/>
          </a:bodyPr>
          <a:lstStyle/>
          <a:p>
            <a:r>
              <a:rPr lang="en-US" dirty="0" err="1"/>
              <a:t>PickCar</a:t>
            </a:r>
            <a:endParaRPr lang="en-US" dirty="0"/>
          </a:p>
          <a:p>
            <a:r>
              <a:rPr lang="en-US" sz="1800" dirty="0" err="1"/>
              <a:t>Kerem</a:t>
            </a:r>
            <a:r>
              <a:rPr lang="en-US" sz="1800" dirty="0"/>
              <a:t> </a:t>
            </a:r>
            <a:r>
              <a:rPr lang="en-US" sz="1800" dirty="0" err="1"/>
              <a:t>Buyukdereli</a:t>
            </a:r>
            <a:endParaRPr lang="en-US" sz="1800" dirty="0"/>
          </a:p>
          <a:p>
            <a:r>
              <a:rPr lang="en-US" sz="1800" dirty="0" err="1"/>
              <a:t>Onat</a:t>
            </a:r>
            <a:r>
              <a:rPr lang="en-US" sz="1800" dirty="0"/>
              <a:t> </a:t>
            </a:r>
            <a:r>
              <a:rPr lang="en-US" sz="1800" dirty="0" err="1"/>
              <a:t>Yapici</a:t>
            </a:r>
            <a:endParaRPr lang="en-US" sz="1800" dirty="0"/>
          </a:p>
        </p:txBody>
      </p:sp>
    </p:spTree>
    <p:extLst>
      <p:ext uri="{BB962C8B-B14F-4D97-AF65-F5344CB8AC3E}">
        <p14:creationId xmlns:p14="http://schemas.microsoft.com/office/powerpoint/2010/main" val="353228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25C6-5667-4BD3-86ED-60574FF10864}"/>
              </a:ext>
            </a:extLst>
          </p:cNvPr>
          <p:cNvSpPr>
            <a:spLocks noGrp="1"/>
          </p:cNvSpPr>
          <p:nvPr>
            <p:ph type="title"/>
          </p:nvPr>
        </p:nvSpPr>
        <p:spPr/>
        <p:txBody>
          <a:bodyPr/>
          <a:lstStyle/>
          <a:p>
            <a:r>
              <a:rPr lang="en-US" dirty="0"/>
              <a:t>PROGRAMMING</a:t>
            </a:r>
          </a:p>
        </p:txBody>
      </p:sp>
      <p:sp>
        <p:nvSpPr>
          <p:cNvPr id="3" name="Content Placeholder 2">
            <a:extLst>
              <a:ext uri="{FF2B5EF4-FFF2-40B4-BE49-F238E27FC236}">
                <a16:creationId xmlns:a16="http://schemas.microsoft.com/office/drawing/2014/main" id="{08DBB055-BCAE-445F-8261-893ED214ECDB}"/>
              </a:ext>
            </a:extLst>
          </p:cNvPr>
          <p:cNvSpPr>
            <a:spLocks noGrp="1"/>
          </p:cNvSpPr>
          <p:nvPr>
            <p:ph idx="1"/>
          </p:nvPr>
        </p:nvSpPr>
        <p:spPr/>
        <p:txBody>
          <a:bodyPr/>
          <a:lstStyle/>
          <a:p>
            <a:r>
              <a:rPr lang="en-US" dirty="0"/>
              <a:t>We decided to use a deep neural network to identify cars. We picked our modules accordingly to incorporate machine and deep learning libraries and libraries that include easy ways </a:t>
            </a:r>
            <a:r>
              <a:rPr lang="en-US"/>
              <a:t>to process  </a:t>
            </a:r>
          </a:p>
          <a:p>
            <a:endParaRPr lang="en-US" dirty="0"/>
          </a:p>
        </p:txBody>
      </p:sp>
      <p:pic>
        <p:nvPicPr>
          <p:cNvPr id="5" name="Picture 4" descr="A close up of a map&#10;&#10;Description automatically generated">
            <a:extLst>
              <a:ext uri="{FF2B5EF4-FFF2-40B4-BE49-F238E27FC236}">
                <a16:creationId xmlns:a16="http://schemas.microsoft.com/office/drawing/2014/main" id="{7C540F02-C7DB-4B4B-A7DF-8826B4884DC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193381" y="3429000"/>
            <a:ext cx="3805238" cy="2847975"/>
          </a:xfrm>
          <a:prstGeom prst="rect">
            <a:avLst/>
          </a:prstGeom>
        </p:spPr>
      </p:pic>
    </p:spTree>
    <p:extLst>
      <p:ext uri="{BB962C8B-B14F-4D97-AF65-F5344CB8AC3E}">
        <p14:creationId xmlns:p14="http://schemas.microsoft.com/office/powerpoint/2010/main" val="2464291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5E602A-53EB-4CB1-9633-3EC058740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366BEC-2842-4C22-A86C-B272E1260746}"/>
              </a:ext>
            </a:extLst>
          </p:cNvPr>
          <p:cNvSpPr>
            <a:spLocks noGrp="1"/>
          </p:cNvSpPr>
          <p:nvPr>
            <p:ph type="title"/>
          </p:nvPr>
        </p:nvSpPr>
        <p:spPr>
          <a:xfrm>
            <a:off x="5100824" y="685800"/>
            <a:ext cx="6176776" cy="1485900"/>
          </a:xfrm>
        </p:spPr>
        <p:txBody>
          <a:bodyPr>
            <a:normAutofit/>
          </a:bodyPr>
          <a:lstStyle/>
          <a:p>
            <a:r>
              <a:rPr lang="en-US" dirty="0"/>
              <a:t>Convolutional Neural Networks</a:t>
            </a:r>
          </a:p>
        </p:txBody>
      </p:sp>
      <p:pic>
        <p:nvPicPr>
          <p:cNvPr id="5" name="Picture 4">
            <a:extLst>
              <a:ext uri="{FF2B5EF4-FFF2-40B4-BE49-F238E27FC236}">
                <a16:creationId xmlns:a16="http://schemas.microsoft.com/office/drawing/2014/main" id="{FF1A54EF-EEE6-4C9F-AB6C-B5EF9A2F388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21733" y="1091473"/>
            <a:ext cx="3730079" cy="1809087"/>
          </a:xfrm>
          <a:prstGeom prst="rect">
            <a:avLst/>
          </a:prstGeom>
          <a:noFill/>
          <a:ln>
            <a:noFill/>
          </a:ln>
          <a:effectLst/>
        </p:spPr>
      </p:pic>
      <p:pic>
        <p:nvPicPr>
          <p:cNvPr id="4" name="Picture 3">
            <a:extLst>
              <a:ext uri="{FF2B5EF4-FFF2-40B4-BE49-F238E27FC236}">
                <a16:creationId xmlns:a16="http://schemas.microsoft.com/office/drawing/2014/main" id="{35EF6E68-29C3-4A4A-BB31-CBD29A01B59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21733" y="4419037"/>
            <a:ext cx="3730079" cy="885893"/>
          </a:xfrm>
          <a:prstGeom prst="rect">
            <a:avLst/>
          </a:prstGeom>
          <a:noFill/>
          <a:ln>
            <a:noFill/>
          </a:ln>
          <a:effectLst/>
        </p:spPr>
      </p:pic>
      <p:sp>
        <p:nvSpPr>
          <p:cNvPr id="12" name="Rectangle 11">
            <a:extLst>
              <a:ext uri="{FF2B5EF4-FFF2-40B4-BE49-F238E27FC236}">
                <a16:creationId xmlns:a16="http://schemas.microsoft.com/office/drawing/2014/main" id="{E832F3F2-2294-4A8D-ABDC-234B853C7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5">
            <a:extLst>
              <a:ext uri="{FF2B5EF4-FFF2-40B4-BE49-F238E27FC236}">
                <a16:creationId xmlns:a16="http://schemas.microsoft.com/office/drawing/2014/main" id="{033057F0-65BD-453B-821E-8E6A7E9A0783}"/>
              </a:ext>
            </a:extLst>
          </p:cNvPr>
          <p:cNvGraphicFramePr>
            <a:graphicFrameLocks noGrp="1"/>
          </p:cNvGraphicFramePr>
          <p:nvPr>
            <p:ph idx="1"/>
          </p:nvPr>
        </p:nvGraphicFramePr>
        <p:xfrm>
          <a:off x="5100639" y="3053742"/>
          <a:ext cx="6176960" cy="2045916"/>
        </p:xfrm>
        <a:graphic>
          <a:graphicData uri="http://schemas.openxmlformats.org/drawingml/2006/table">
            <a:tbl>
              <a:tblPr firstRow="1" bandRow="1">
                <a:tableStyleId>{5C22544A-7EE6-4342-B048-85BDC9FD1C3A}</a:tableStyleId>
              </a:tblPr>
              <a:tblGrid>
                <a:gridCol w="1235392">
                  <a:extLst>
                    <a:ext uri="{9D8B030D-6E8A-4147-A177-3AD203B41FA5}">
                      <a16:colId xmlns:a16="http://schemas.microsoft.com/office/drawing/2014/main" val="2684388264"/>
                    </a:ext>
                  </a:extLst>
                </a:gridCol>
                <a:gridCol w="1235392">
                  <a:extLst>
                    <a:ext uri="{9D8B030D-6E8A-4147-A177-3AD203B41FA5}">
                      <a16:colId xmlns:a16="http://schemas.microsoft.com/office/drawing/2014/main" val="2585928803"/>
                    </a:ext>
                  </a:extLst>
                </a:gridCol>
                <a:gridCol w="1235392">
                  <a:extLst>
                    <a:ext uri="{9D8B030D-6E8A-4147-A177-3AD203B41FA5}">
                      <a16:colId xmlns:a16="http://schemas.microsoft.com/office/drawing/2014/main" val="222140075"/>
                    </a:ext>
                  </a:extLst>
                </a:gridCol>
                <a:gridCol w="1235392">
                  <a:extLst>
                    <a:ext uri="{9D8B030D-6E8A-4147-A177-3AD203B41FA5}">
                      <a16:colId xmlns:a16="http://schemas.microsoft.com/office/drawing/2014/main" val="2217073260"/>
                    </a:ext>
                  </a:extLst>
                </a:gridCol>
                <a:gridCol w="1235392">
                  <a:extLst>
                    <a:ext uri="{9D8B030D-6E8A-4147-A177-3AD203B41FA5}">
                      <a16:colId xmlns:a16="http://schemas.microsoft.com/office/drawing/2014/main" val="130457167"/>
                    </a:ext>
                  </a:extLst>
                </a:gridCol>
              </a:tblGrid>
              <a:tr h="511479">
                <a:tc>
                  <a:txBody>
                    <a:bodyPr/>
                    <a:lstStyle/>
                    <a:p>
                      <a:pPr indent="457200" algn="ctr">
                        <a:lnSpc>
                          <a:spcPct val="200000"/>
                        </a:lnSpc>
                        <a:spcAft>
                          <a:spcPts val="0"/>
                        </a:spcAft>
                      </a:pPr>
                      <a:r>
                        <a:rPr lang="en-US" sz="700">
                          <a:effectLst/>
                        </a:rPr>
                        <a:t>2D Convolution</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a:txBody>
                    <a:bodyPr/>
                    <a:lstStyle/>
                    <a:p>
                      <a:pPr indent="457200" algn="ctr">
                        <a:lnSpc>
                          <a:spcPct val="200000"/>
                        </a:lnSpc>
                        <a:spcAft>
                          <a:spcPts val="0"/>
                        </a:spcAft>
                      </a:pPr>
                      <a:r>
                        <a:rPr lang="en-US" sz="700">
                          <a:effectLst/>
                        </a:rPr>
                        <a:t>2D Convolution</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a:txBody>
                    <a:bodyPr/>
                    <a:lstStyle/>
                    <a:p>
                      <a:pPr indent="457200" algn="ctr">
                        <a:lnSpc>
                          <a:spcPct val="200000"/>
                        </a:lnSpc>
                        <a:spcAft>
                          <a:spcPts val="0"/>
                        </a:spcAft>
                      </a:pPr>
                      <a:r>
                        <a:rPr lang="en-US" sz="700">
                          <a:effectLst/>
                        </a:rPr>
                        <a:t>2D Convolution</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rowSpan="4">
                  <a:txBody>
                    <a:bodyPr/>
                    <a:lstStyle/>
                    <a:p>
                      <a:pPr indent="457200" algn="ctr">
                        <a:lnSpc>
                          <a:spcPct val="200000"/>
                        </a:lnSpc>
                        <a:spcAft>
                          <a:spcPts val="0"/>
                        </a:spcAft>
                      </a:pPr>
                      <a:r>
                        <a:rPr lang="en-US" sz="700">
                          <a:effectLst/>
                        </a:rPr>
                        <a:t>Flatten</a:t>
                      </a:r>
                      <a:endParaRPr lang="en-US" sz="800">
                        <a:effectLst/>
                      </a:endParaRPr>
                    </a:p>
                    <a:p>
                      <a:pPr indent="457200" algn="ctr">
                        <a:lnSpc>
                          <a:spcPct val="200000"/>
                        </a:lnSpc>
                        <a:spcAft>
                          <a:spcPts val="0"/>
                        </a:spcAft>
                      </a:pPr>
                      <a:r>
                        <a:rPr lang="en-US" sz="700">
                          <a:effectLst/>
                        </a:rPr>
                        <a:t>Dense (64)</a:t>
                      </a:r>
                      <a:endParaRPr lang="en-US" sz="800">
                        <a:effectLst/>
                      </a:endParaRPr>
                    </a:p>
                    <a:p>
                      <a:pPr indent="457200" algn="ctr">
                        <a:lnSpc>
                          <a:spcPct val="200000"/>
                        </a:lnSpc>
                        <a:spcAft>
                          <a:spcPts val="0"/>
                        </a:spcAft>
                      </a:pPr>
                      <a:r>
                        <a:rPr lang="en-US" sz="700">
                          <a:effectLst/>
                        </a:rPr>
                        <a:t>ReLU</a:t>
                      </a:r>
                      <a:endParaRPr lang="en-US" sz="800">
                        <a:effectLst/>
                      </a:endParaRPr>
                    </a:p>
                    <a:p>
                      <a:pPr indent="457200" algn="ctr">
                        <a:lnSpc>
                          <a:spcPct val="200000"/>
                        </a:lnSpc>
                        <a:spcAft>
                          <a:spcPts val="0"/>
                        </a:spcAft>
                      </a:pPr>
                      <a:r>
                        <a:rPr lang="en-US" sz="700">
                          <a:effectLst/>
                        </a:rPr>
                        <a:t>Dropout (0.5)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rowSpan="4">
                  <a:txBody>
                    <a:bodyPr/>
                    <a:lstStyle/>
                    <a:p>
                      <a:pPr indent="457200" algn="ctr">
                        <a:lnSpc>
                          <a:spcPct val="200000"/>
                        </a:lnSpc>
                        <a:spcAft>
                          <a:spcPts val="0"/>
                        </a:spcAft>
                      </a:pPr>
                      <a:r>
                        <a:rPr lang="en-US" sz="700">
                          <a:effectLst/>
                        </a:rPr>
                        <a:t>Dense (1)</a:t>
                      </a:r>
                      <a:endParaRPr lang="en-US" sz="800">
                        <a:effectLst/>
                      </a:endParaRPr>
                    </a:p>
                    <a:p>
                      <a:pPr indent="457200" algn="ctr">
                        <a:lnSpc>
                          <a:spcPct val="200000"/>
                        </a:lnSpc>
                        <a:spcAft>
                          <a:spcPts val="0"/>
                        </a:spcAft>
                      </a:pPr>
                      <a:r>
                        <a:rPr lang="en-US" sz="700">
                          <a:effectLst/>
                        </a:rPr>
                        <a:t>Sigmoid</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extLst>
                  <a:ext uri="{0D108BD9-81ED-4DB2-BD59-A6C34878D82A}">
                    <a16:rowId xmlns:a16="http://schemas.microsoft.com/office/drawing/2014/main" val="3578833581"/>
                  </a:ext>
                </a:extLst>
              </a:tr>
              <a:tr h="511479">
                <a:tc>
                  <a:txBody>
                    <a:bodyPr/>
                    <a:lstStyle/>
                    <a:p>
                      <a:pPr indent="457200" algn="ctr">
                        <a:lnSpc>
                          <a:spcPct val="200000"/>
                        </a:lnSpc>
                        <a:spcAft>
                          <a:spcPts val="0"/>
                        </a:spcAft>
                      </a:pPr>
                      <a:r>
                        <a:rPr lang="en-US" sz="700">
                          <a:effectLst/>
                        </a:rPr>
                        <a:t>32 (Big portions of image)</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a:txBody>
                    <a:bodyPr/>
                    <a:lstStyle/>
                    <a:p>
                      <a:pPr indent="457200" algn="ctr">
                        <a:lnSpc>
                          <a:spcPct val="200000"/>
                        </a:lnSpc>
                        <a:spcAft>
                          <a:spcPts val="0"/>
                        </a:spcAft>
                      </a:pPr>
                      <a:r>
                        <a:rPr lang="en-US" sz="700">
                          <a:effectLst/>
                        </a:rPr>
                        <a:t>64 (Mid-sized portions)</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a:txBody>
                    <a:bodyPr/>
                    <a:lstStyle/>
                    <a:p>
                      <a:pPr indent="457200" algn="ctr">
                        <a:lnSpc>
                          <a:spcPct val="200000"/>
                        </a:lnSpc>
                        <a:spcAft>
                          <a:spcPts val="0"/>
                        </a:spcAft>
                      </a:pPr>
                      <a:r>
                        <a:rPr lang="en-US" sz="700">
                          <a:effectLst/>
                        </a:rPr>
                        <a:t>32 (Small features)</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59071391"/>
                  </a:ext>
                </a:extLst>
              </a:tr>
              <a:tr h="511479">
                <a:tc>
                  <a:txBody>
                    <a:bodyPr/>
                    <a:lstStyle/>
                    <a:p>
                      <a:pPr indent="457200" algn="ctr">
                        <a:lnSpc>
                          <a:spcPct val="200000"/>
                        </a:lnSpc>
                        <a:spcAft>
                          <a:spcPts val="0"/>
                        </a:spcAft>
                      </a:pPr>
                      <a:r>
                        <a:rPr lang="en-US" sz="700">
                          <a:effectLst/>
                        </a:rPr>
                        <a:t>Rectified Linear Unit</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a:txBody>
                    <a:bodyPr/>
                    <a:lstStyle/>
                    <a:p>
                      <a:pPr indent="457200" algn="ctr">
                        <a:lnSpc>
                          <a:spcPct val="200000"/>
                        </a:lnSpc>
                        <a:spcAft>
                          <a:spcPts val="0"/>
                        </a:spcAft>
                      </a:pPr>
                      <a:r>
                        <a:rPr lang="en-US" sz="700">
                          <a:effectLst/>
                        </a:rPr>
                        <a:t>Rectified Linear Unit</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a:txBody>
                    <a:bodyPr/>
                    <a:lstStyle/>
                    <a:p>
                      <a:pPr indent="457200" algn="ctr">
                        <a:lnSpc>
                          <a:spcPct val="200000"/>
                        </a:lnSpc>
                        <a:spcAft>
                          <a:spcPts val="0"/>
                        </a:spcAft>
                      </a:pPr>
                      <a:r>
                        <a:rPr lang="en-US" sz="700">
                          <a:effectLst/>
                        </a:rPr>
                        <a:t>Rectified Linear Unit</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50806426"/>
                  </a:ext>
                </a:extLst>
              </a:tr>
              <a:tr h="511479">
                <a:tc>
                  <a:txBody>
                    <a:bodyPr/>
                    <a:lstStyle/>
                    <a:p>
                      <a:pPr indent="457200" algn="ctr">
                        <a:lnSpc>
                          <a:spcPct val="200000"/>
                        </a:lnSpc>
                        <a:spcAft>
                          <a:spcPts val="0"/>
                        </a:spcAft>
                      </a:pPr>
                      <a:r>
                        <a:rPr lang="en-US" sz="700">
                          <a:effectLst/>
                        </a:rPr>
                        <a:t>Max pooling</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a:txBody>
                    <a:bodyPr/>
                    <a:lstStyle/>
                    <a:p>
                      <a:pPr indent="457200" algn="ctr">
                        <a:lnSpc>
                          <a:spcPct val="200000"/>
                        </a:lnSpc>
                        <a:spcAft>
                          <a:spcPts val="0"/>
                        </a:spcAft>
                      </a:pPr>
                      <a:r>
                        <a:rPr lang="en-US" sz="700">
                          <a:effectLst/>
                        </a:rPr>
                        <a:t>Max pooling</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a:txBody>
                    <a:bodyPr/>
                    <a:lstStyle/>
                    <a:p>
                      <a:pPr indent="457200" algn="ctr">
                        <a:lnSpc>
                          <a:spcPct val="200000"/>
                        </a:lnSpc>
                        <a:spcAft>
                          <a:spcPts val="0"/>
                        </a:spcAft>
                      </a:pPr>
                      <a:r>
                        <a:rPr lang="en-US" sz="700" dirty="0">
                          <a:effectLst/>
                        </a:rPr>
                        <a:t>Max pooling</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121" marR="4412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767647150"/>
                  </a:ext>
                </a:extLst>
              </a:tr>
            </a:tbl>
          </a:graphicData>
        </a:graphic>
      </p:graphicFrame>
    </p:spTree>
    <p:extLst>
      <p:ext uri="{BB962C8B-B14F-4D97-AF65-F5344CB8AC3E}">
        <p14:creationId xmlns:p14="http://schemas.microsoft.com/office/powerpoint/2010/main" val="3537521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AAC11200-8B97-4CB4-99EF-7C0FA210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16AC0-F486-4024-B08F-A3C4374A387D}"/>
              </a:ext>
            </a:extLst>
          </p:cNvPr>
          <p:cNvSpPr>
            <a:spLocks noGrp="1"/>
          </p:cNvSpPr>
          <p:nvPr>
            <p:ph type="title"/>
          </p:nvPr>
        </p:nvSpPr>
        <p:spPr>
          <a:xfrm>
            <a:off x="659230" y="4484772"/>
            <a:ext cx="10869750" cy="1237298"/>
          </a:xfrm>
        </p:spPr>
        <p:txBody>
          <a:bodyPr vert="horz" lIns="91440" tIns="45720" rIns="91440" bIns="45720" rtlCol="0" anchor="b">
            <a:normAutofit/>
          </a:bodyPr>
          <a:lstStyle/>
          <a:p>
            <a:pPr algn="ctr"/>
            <a:r>
              <a:rPr lang="en-US" sz="6100" cap="all"/>
              <a:t>Hyperparameters for CNN</a:t>
            </a:r>
          </a:p>
        </p:txBody>
      </p:sp>
      <p:sp>
        <p:nvSpPr>
          <p:cNvPr id="18"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7" name="Picture 6" descr="A close up of a piece of paper&#10;&#10;Description automatically generated">
            <a:extLst>
              <a:ext uri="{FF2B5EF4-FFF2-40B4-BE49-F238E27FC236}">
                <a16:creationId xmlns:a16="http://schemas.microsoft.com/office/drawing/2014/main" id="{6AFE3900-1600-455E-8584-3AA89266FDEA}"/>
              </a:ext>
            </a:extLst>
          </p:cNvPr>
          <p:cNvPicPr>
            <a:picLocks noChangeAspect="1"/>
          </p:cNvPicPr>
          <p:nvPr/>
        </p:nvPicPr>
        <p:blipFill>
          <a:blip r:embed="rId2"/>
          <a:stretch>
            <a:fillRect/>
          </a:stretch>
        </p:blipFill>
        <p:spPr>
          <a:xfrm>
            <a:off x="2796843" y="1150341"/>
            <a:ext cx="3201627" cy="2585314"/>
          </a:xfrm>
          <a:prstGeom prst="rect">
            <a:avLst/>
          </a:prstGeom>
        </p:spPr>
      </p:pic>
      <p:pic>
        <p:nvPicPr>
          <p:cNvPr id="5" name="Content Placeholder 4" descr="A close up of a map&#10;&#10;Description automatically generated">
            <a:extLst>
              <a:ext uri="{FF2B5EF4-FFF2-40B4-BE49-F238E27FC236}">
                <a16:creationId xmlns:a16="http://schemas.microsoft.com/office/drawing/2014/main" id="{D029B83B-68EF-4896-8A5C-BEA18850F734}"/>
              </a:ext>
            </a:extLst>
          </p:cNvPr>
          <p:cNvPicPr>
            <a:picLocks noGrp="1" noChangeAspect="1"/>
          </p:cNvPicPr>
          <p:nvPr>
            <p:ph idx="1"/>
          </p:nvPr>
        </p:nvPicPr>
        <p:blipFill>
          <a:blip r:embed="rId3"/>
          <a:stretch>
            <a:fillRect/>
          </a:stretch>
        </p:blipFill>
        <p:spPr>
          <a:xfrm>
            <a:off x="6161882" y="1274596"/>
            <a:ext cx="4818153" cy="2336804"/>
          </a:xfrm>
          <a:prstGeom prst="rect">
            <a:avLst/>
          </a:prstGeom>
        </p:spPr>
      </p:pic>
      <p:sp>
        <p:nvSpPr>
          <p:cNvPr id="20" name="Freeform 6">
            <a:extLst>
              <a:ext uri="{FF2B5EF4-FFF2-40B4-BE49-F238E27FC236}">
                <a16:creationId xmlns:a16="http://schemas.microsoft.com/office/drawing/2014/main" id="{3E5C639E-7A0B-46B2-9273-986E8BE7F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870657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49EA-DEE9-498A-978B-B18714649E88}"/>
              </a:ext>
            </a:extLst>
          </p:cNvPr>
          <p:cNvSpPr>
            <a:spLocks noGrp="1"/>
          </p:cNvSpPr>
          <p:nvPr>
            <p:ph type="title"/>
          </p:nvPr>
        </p:nvSpPr>
        <p:spPr>
          <a:xfrm>
            <a:off x="7860667" y="685800"/>
            <a:ext cx="3656419" cy="1485900"/>
          </a:xfrm>
        </p:spPr>
        <p:txBody>
          <a:bodyPr>
            <a:normAutofit/>
          </a:bodyPr>
          <a:lstStyle/>
          <a:p>
            <a:r>
              <a:rPr lang="en-US" dirty="0"/>
              <a:t>Convolution Sizes</a:t>
            </a:r>
          </a:p>
        </p:txBody>
      </p:sp>
      <p:sp>
        <p:nvSpPr>
          <p:cNvPr id="9" name="Rectangle 8">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car parked in a parking lot&#10;&#10;Description automatically generated">
            <a:extLst>
              <a:ext uri="{FF2B5EF4-FFF2-40B4-BE49-F238E27FC236}">
                <a16:creationId xmlns:a16="http://schemas.microsoft.com/office/drawing/2014/main" id="{BC0231AA-DBBE-4BD7-BD18-9D112F74E40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23561" y="2332151"/>
            <a:ext cx="6517065" cy="1873656"/>
          </a:xfrm>
          <a:prstGeom prst="rect">
            <a:avLst/>
          </a:prstGeom>
        </p:spPr>
      </p:pic>
      <p:sp>
        <p:nvSpPr>
          <p:cNvPr id="3" name="Content Placeholder 2">
            <a:extLst>
              <a:ext uri="{FF2B5EF4-FFF2-40B4-BE49-F238E27FC236}">
                <a16:creationId xmlns:a16="http://schemas.microsoft.com/office/drawing/2014/main" id="{DE9B4928-43CC-40B7-8C99-B1E6843C275C}"/>
              </a:ext>
            </a:extLst>
          </p:cNvPr>
          <p:cNvSpPr>
            <a:spLocks noGrp="1"/>
          </p:cNvSpPr>
          <p:nvPr>
            <p:ph idx="1"/>
          </p:nvPr>
        </p:nvSpPr>
        <p:spPr>
          <a:xfrm>
            <a:off x="7860667" y="2286000"/>
            <a:ext cx="3656419" cy="3581400"/>
          </a:xfrm>
        </p:spPr>
        <p:txBody>
          <a:bodyPr>
            <a:normAutofit/>
          </a:bodyPr>
          <a:lstStyle/>
          <a:p>
            <a:r>
              <a:rPr lang="en-US" sz="1400"/>
              <a:t>The hyperparameters of layers of neural network should be arranged accordingly to achieve most accurate weights. To achieve these end results, we decided to first make the neural network look at the image in parts as big as possible.</a:t>
            </a:r>
          </a:p>
          <a:p>
            <a:r>
              <a:rPr lang="en-US" sz="1400"/>
              <a:t>This is related to the fact that two cars have different sizes and shapes. </a:t>
            </a:r>
          </a:p>
          <a:p>
            <a:r>
              <a:rPr lang="en-US" sz="1400"/>
              <a:t>In a deeper layer it should be able to extract a fairly smaller part, compared to layer before, that still is big considering the size of the image. This layer is supposed to differentiate between smaller details such as headlights, rims and rearview mirrors.</a:t>
            </a:r>
          </a:p>
          <a:p>
            <a:endParaRPr lang="en-US" sz="1400"/>
          </a:p>
        </p:txBody>
      </p:sp>
    </p:spTree>
    <p:extLst>
      <p:ext uri="{BB962C8B-B14F-4D97-AF65-F5344CB8AC3E}">
        <p14:creationId xmlns:p14="http://schemas.microsoft.com/office/powerpoint/2010/main" val="177783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F967-5419-4070-867C-64504B82A959}"/>
              </a:ext>
            </a:extLst>
          </p:cNvPr>
          <p:cNvSpPr>
            <a:spLocks noGrp="1"/>
          </p:cNvSpPr>
          <p:nvPr>
            <p:ph type="title"/>
          </p:nvPr>
        </p:nvSpPr>
        <p:spPr>
          <a:xfrm>
            <a:off x="640080" y="639704"/>
            <a:ext cx="3299579" cy="5577840"/>
          </a:xfrm>
        </p:spPr>
        <p:txBody>
          <a:bodyPr anchor="ctr">
            <a:normAutofit/>
          </a:bodyPr>
          <a:lstStyle/>
          <a:p>
            <a:pPr algn="ctr"/>
            <a:r>
              <a:rPr lang="en-US" sz="3400" dirty="0"/>
              <a:t>Modules </a:t>
            </a:r>
          </a:p>
        </p:txBody>
      </p:sp>
      <p:graphicFrame>
        <p:nvGraphicFramePr>
          <p:cNvPr id="5" name="Content Placeholder 2">
            <a:extLst>
              <a:ext uri="{FF2B5EF4-FFF2-40B4-BE49-F238E27FC236}">
                <a16:creationId xmlns:a16="http://schemas.microsoft.com/office/drawing/2014/main" id="{C757E16C-F344-4869-BAA1-50706E3DF3BF}"/>
              </a:ext>
            </a:extLst>
          </p:cNvPr>
          <p:cNvGraphicFramePr>
            <a:graphicFrameLocks noGrp="1"/>
          </p:cNvGraphicFramePr>
          <p:nvPr>
            <p:ph idx="1"/>
            <p:extLst>
              <p:ext uri="{D42A27DB-BD31-4B8C-83A1-F6EECF244321}">
                <p14:modId xmlns:p14="http://schemas.microsoft.com/office/powerpoint/2010/main" val="598575428"/>
              </p:ext>
            </p:extLst>
          </p:nvPr>
        </p:nvGraphicFramePr>
        <p:xfrm>
          <a:off x="5853606" y="548624"/>
          <a:ext cx="5760000" cy="576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9909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F967-5419-4070-867C-64504B82A959}"/>
              </a:ext>
            </a:extLst>
          </p:cNvPr>
          <p:cNvSpPr>
            <a:spLocks noGrp="1"/>
          </p:cNvSpPr>
          <p:nvPr>
            <p:ph type="title"/>
          </p:nvPr>
        </p:nvSpPr>
        <p:spPr>
          <a:xfrm>
            <a:off x="640080" y="639704"/>
            <a:ext cx="3299579" cy="5577840"/>
          </a:xfrm>
        </p:spPr>
        <p:txBody>
          <a:bodyPr anchor="ctr">
            <a:normAutofit/>
          </a:bodyPr>
          <a:lstStyle/>
          <a:p>
            <a:pPr algn="ctr"/>
            <a:r>
              <a:rPr lang="en-US" sz="3400" dirty="0"/>
              <a:t>Modules </a:t>
            </a:r>
          </a:p>
        </p:txBody>
      </p:sp>
      <p:graphicFrame>
        <p:nvGraphicFramePr>
          <p:cNvPr id="5" name="Content Placeholder 2">
            <a:extLst>
              <a:ext uri="{FF2B5EF4-FFF2-40B4-BE49-F238E27FC236}">
                <a16:creationId xmlns:a16="http://schemas.microsoft.com/office/drawing/2014/main" id="{C757E16C-F344-4869-BAA1-50706E3DF3BF}"/>
              </a:ext>
            </a:extLst>
          </p:cNvPr>
          <p:cNvGraphicFramePr>
            <a:graphicFrameLocks noGrp="1"/>
          </p:cNvGraphicFramePr>
          <p:nvPr>
            <p:ph idx="1"/>
            <p:extLst>
              <p:ext uri="{D42A27DB-BD31-4B8C-83A1-F6EECF244321}">
                <p14:modId xmlns:p14="http://schemas.microsoft.com/office/powerpoint/2010/main" val="1928877317"/>
              </p:ext>
            </p:extLst>
          </p:nvPr>
        </p:nvGraphicFramePr>
        <p:xfrm>
          <a:off x="6693257" y="548624"/>
          <a:ext cx="5760000" cy="576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049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B6B504-8B26-408F-BA9C-394823A0BD77}"/>
              </a:ext>
            </a:extLst>
          </p:cNvPr>
          <p:cNvSpPr>
            <a:spLocks noGrp="1"/>
          </p:cNvSpPr>
          <p:nvPr>
            <p:ph type="title"/>
          </p:nvPr>
        </p:nvSpPr>
        <p:spPr/>
        <p:txBody>
          <a:bodyPr/>
          <a:lstStyle/>
          <a:p>
            <a:r>
              <a:rPr lang="tr-TR" dirty="0" err="1"/>
              <a:t>Progress</a:t>
            </a:r>
            <a:endParaRPr lang="tr-TR" dirty="0"/>
          </a:p>
        </p:txBody>
      </p:sp>
      <p:pic>
        <p:nvPicPr>
          <p:cNvPr id="5" name="Resim 4" descr="metin, harita içeren bir resim&#10;&#10;Açıklama otomatik olarak oluşturuldu">
            <a:extLst>
              <a:ext uri="{FF2B5EF4-FFF2-40B4-BE49-F238E27FC236}">
                <a16:creationId xmlns:a16="http://schemas.microsoft.com/office/drawing/2014/main" id="{8DAC0FB7-A138-4421-863C-2E67848DA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19200" y="1770796"/>
            <a:ext cx="4564776" cy="4717189"/>
          </a:xfrm>
          <a:prstGeom prst="rect">
            <a:avLst/>
          </a:prstGeom>
        </p:spPr>
      </p:pic>
      <p:pic>
        <p:nvPicPr>
          <p:cNvPr id="7" name="Resim 6" descr="metin, harita içeren bir resim&#10;&#10;Açıklama otomatik olarak oluşturuldu">
            <a:extLst>
              <a:ext uri="{FF2B5EF4-FFF2-40B4-BE49-F238E27FC236}">
                <a16:creationId xmlns:a16="http://schemas.microsoft.com/office/drawing/2014/main" id="{896A0A51-DD87-4942-BAD3-ECD48FB3382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689387" y="1770795"/>
            <a:ext cx="4564776" cy="4717189"/>
          </a:xfrm>
          <a:prstGeom prst="rect">
            <a:avLst/>
          </a:prstGeom>
        </p:spPr>
      </p:pic>
    </p:spTree>
    <p:extLst>
      <p:ext uri="{BB962C8B-B14F-4D97-AF65-F5344CB8AC3E}">
        <p14:creationId xmlns:p14="http://schemas.microsoft.com/office/powerpoint/2010/main" val="91771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E80AB6-F2C9-46F5-9192-F00E4D0E0E69}"/>
              </a:ext>
            </a:extLst>
          </p:cNvPr>
          <p:cNvSpPr>
            <a:spLocks noGrp="1"/>
          </p:cNvSpPr>
          <p:nvPr>
            <p:ph type="title"/>
          </p:nvPr>
        </p:nvSpPr>
        <p:spPr/>
        <p:txBody>
          <a:bodyPr/>
          <a:lstStyle/>
          <a:p>
            <a:r>
              <a:rPr lang="tr-TR" dirty="0"/>
              <a:t>CONVOLUTIONAL NEURAL NETWORK</a:t>
            </a:r>
          </a:p>
        </p:txBody>
      </p:sp>
      <p:sp>
        <p:nvSpPr>
          <p:cNvPr id="3" name="İçerik Yer Tutucusu 2">
            <a:extLst>
              <a:ext uri="{FF2B5EF4-FFF2-40B4-BE49-F238E27FC236}">
                <a16:creationId xmlns:a16="http://schemas.microsoft.com/office/drawing/2014/main" id="{41787532-10A7-4AA6-B4B7-4CA52F6E2979}"/>
              </a:ext>
            </a:extLst>
          </p:cNvPr>
          <p:cNvSpPr>
            <a:spLocks noGrp="1"/>
          </p:cNvSpPr>
          <p:nvPr>
            <p:ph idx="1"/>
          </p:nvPr>
        </p:nvSpPr>
        <p:spPr/>
        <p:txBody>
          <a:bodyPr/>
          <a:lstStyle/>
          <a:p>
            <a:pPr marL="0" indent="0">
              <a:buNone/>
            </a:pPr>
            <a:r>
              <a:rPr lang="en-US" dirty="0"/>
              <a:t>Computers see images using pixels. A certain group of pixels may signify an edge in an image or some other pattern. Therefore, we use convolution method to identify pictures. Convolution method basically multiplies specified pixels of a matrix with a filter matrix and then sums up the multiplied values. The same process continues until every pixel covered with the same size of the pixel matrix.</a:t>
            </a:r>
            <a:endParaRPr lang="tr-TR" dirty="0"/>
          </a:p>
        </p:txBody>
      </p:sp>
      <p:pic>
        <p:nvPicPr>
          <p:cNvPr id="5" name="Resim 4">
            <a:extLst>
              <a:ext uri="{FF2B5EF4-FFF2-40B4-BE49-F238E27FC236}">
                <a16:creationId xmlns:a16="http://schemas.microsoft.com/office/drawing/2014/main" id="{8EF8CC57-2597-4509-93F8-81FF86EAF71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a14:imgEffect>
                  </a14:imgLayer>
                </a14:imgProps>
              </a:ext>
            </a:extLst>
          </a:blip>
          <a:stretch>
            <a:fillRect/>
          </a:stretch>
        </p:blipFill>
        <p:spPr>
          <a:xfrm>
            <a:off x="4505325" y="4199268"/>
            <a:ext cx="3333750" cy="2095500"/>
          </a:xfrm>
          <a:prstGeom prst="rect">
            <a:avLst/>
          </a:prstGeom>
          <a:effectLst>
            <a:glow rad="127000">
              <a:schemeClr val="accent1">
                <a:alpha val="0"/>
              </a:schemeClr>
            </a:glow>
            <a:outerShdw blurRad="50800" dist="50800" dir="5400000" algn="ctr" rotWithShape="0">
              <a:srgbClr val="000000">
                <a:alpha val="0"/>
              </a:srgbClr>
            </a:outerShdw>
          </a:effectLst>
        </p:spPr>
      </p:pic>
    </p:spTree>
    <p:extLst>
      <p:ext uri="{BB962C8B-B14F-4D97-AF65-F5344CB8AC3E}">
        <p14:creationId xmlns:p14="http://schemas.microsoft.com/office/powerpoint/2010/main" val="201787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935C5-69E7-40BC-8051-90EE4CBECC08}"/>
              </a:ext>
            </a:extLst>
          </p:cNvPr>
          <p:cNvSpPr>
            <a:spLocks noGrp="1"/>
          </p:cNvSpPr>
          <p:nvPr>
            <p:ph type="title"/>
          </p:nvPr>
        </p:nvSpPr>
        <p:spPr>
          <a:xfrm>
            <a:off x="3363864" y="685800"/>
            <a:ext cx="7705164" cy="1485900"/>
          </a:xfrm>
        </p:spPr>
        <p:txBody>
          <a:bodyPr>
            <a:normAutofit/>
          </a:bodyPr>
          <a:lstStyle/>
          <a:p>
            <a:r>
              <a:rPr lang="en-US"/>
              <a:t>CHALLENGE</a:t>
            </a:r>
            <a:endParaRPr lang="en-US" dirty="0"/>
          </a:p>
        </p:txBody>
      </p:sp>
      <p:sp>
        <p:nvSpPr>
          <p:cNvPr id="22" name="Rectangle 9">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1">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8AA3E72-2D35-4A58-A1B2-E12D19F79981}"/>
              </a:ext>
            </a:extLst>
          </p:cNvPr>
          <p:cNvSpPr>
            <a:spLocks noGrp="1"/>
          </p:cNvSpPr>
          <p:nvPr>
            <p:ph idx="1"/>
          </p:nvPr>
        </p:nvSpPr>
        <p:spPr>
          <a:xfrm>
            <a:off x="3363864" y="2286000"/>
            <a:ext cx="7705164" cy="3581400"/>
          </a:xfrm>
        </p:spPr>
        <p:txBody>
          <a:bodyPr>
            <a:normAutofit/>
          </a:bodyPr>
          <a:lstStyle/>
          <a:p>
            <a:r>
              <a:rPr lang="en-US" dirty="0"/>
              <a:t>After deciding to make our own dataset, although the photos submitted by users helped us gather a large dataset, it was hard to filter images of cars that would yield a good training set. Another challenge was to decide on hyperparameters of the neural network that would yield the best results. After going through websites and articles we achieved a high accuracy result.</a:t>
            </a:r>
          </a:p>
        </p:txBody>
      </p:sp>
    </p:spTree>
    <p:extLst>
      <p:ext uri="{BB962C8B-B14F-4D97-AF65-F5344CB8AC3E}">
        <p14:creationId xmlns:p14="http://schemas.microsoft.com/office/powerpoint/2010/main" val="54362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059A3-79A7-4C1F-8788-7B676C5724F6}"/>
              </a:ext>
            </a:extLst>
          </p:cNvPr>
          <p:cNvSpPr>
            <a:spLocks noGrp="1"/>
          </p:cNvSpPr>
          <p:nvPr>
            <p:ph type="title"/>
          </p:nvPr>
        </p:nvSpPr>
        <p:spPr>
          <a:xfrm>
            <a:off x="1021750" y="4531058"/>
            <a:ext cx="4913384" cy="1683474"/>
          </a:xfrm>
        </p:spPr>
        <p:txBody>
          <a:bodyPr>
            <a:normAutofit/>
          </a:bodyPr>
          <a:lstStyle/>
          <a:p>
            <a:r>
              <a:rPr lang="en-US" dirty="0"/>
              <a:t>IMPROVEMENTS</a:t>
            </a:r>
          </a:p>
        </p:txBody>
      </p:sp>
      <p:pic>
        <p:nvPicPr>
          <p:cNvPr id="7" name="Picture 6" descr="A car is lined up in a parking lot full of cars&#10;&#10;Description automatically generated">
            <a:extLst>
              <a:ext uri="{FF2B5EF4-FFF2-40B4-BE49-F238E27FC236}">
                <a16:creationId xmlns:a16="http://schemas.microsoft.com/office/drawing/2014/main" id="{BFCEE243-143C-49F7-9342-0005A77DF1A1}"/>
              </a:ext>
            </a:extLst>
          </p:cNvPr>
          <p:cNvPicPr>
            <a:picLocks noChangeAspect="1"/>
          </p:cNvPicPr>
          <p:nvPr/>
        </p:nvPicPr>
        <p:blipFill rotWithShape="1">
          <a:blip r:embed="rId2"/>
          <a:srcRect t="6877" r="2" b="2"/>
          <a:stretch/>
        </p:blipFill>
        <p:spPr>
          <a:xfrm>
            <a:off x="1" y="10"/>
            <a:ext cx="6050279" cy="3732653"/>
          </a:xfrm>
          <a:prstGeom prst="rect">
            <a:avLst/>
          </a:prstGeom>
        </p:spPr>
      </p:pic>
      <p:pic>
        <p:nvPicPr>
          <p:cNvPr id="5" name="Picture 4" descr="A circuit board&#10;&#10;Description automatically generated">
            <a:extLst>
              <a:ext uri="{FF2B5EF4-FFF2-40B4-BE49-F238E27FC236}">
                <a16:creationId xmlns:a16="http://schemas.microsoft.com/office/drawing/2014/main" id="{2174A97F-C9E4-4FDC-BA20-62068DD6DFEF}"/>
              </a:ext>
            </a:extLst>
          </p:cNvPr>
          <p:cNvPicPr>
            <a:picLocks noChangeAspect="1"/>
          </p:cNvPicPr>
          <p:nvPr/>
        </p:nvPicPr>
        <p:blipFill rotWithShape="1">
          <a:blip r:embed="rId3"/>
          <a:srcRect t="6054" r="2" b="1175"/>
          <a:stretch/>
        </p:blipFill>
        <p:spPr>
          <a:xfrm>
            <a:off x="6138672" y="10"/>
            <a:ext cx="6050280" cy="3732653"/>
          </a:xfrm>
          <a:prstGeom prst="rect">
            <a:avLst/>
          </a:prstGeom>
        </p:spPr>
      </p:pic>
      <p:sp>
        <p:nvSpPr>
          <p:cNvPr id="14" name="Freeform: Shape 13">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3B469E0A-DD1B-4936-AED6-5974CD56BC27}"/>
              </a:ext>
            </a:extLst>
          </p:cNvPr>
          <p:cNvSpPr>
            <a:spLocks noGrp="1"/>
          </p:cNvSpPr>
          <p:nvPr>
            <p:ph idx="1"/>
          </p:nvPr>
        </p:nvSpPr>
        <p:spPr>
          <a:xfrm>
            <a:off x="6253810" y="4531059"/>
            <a:ext cx="4718989" cy="1683474"/>
          </a:xfrm>
        </p:spPr>
        <p:txBody>
          <a:bodyPr>
            <a:normAutofit/>
          </a:bodyPr>
          <a:lstStyle/>
          <a:p>
            <a:r>
              <a:rPr lang="en-US" sz="1500"/>
              <a:t>If we had several more weeks, we could have trained the neural network to identify different brands and models of cars until eventually finishing most of the cars used in Turkey. A later step would be to use a Raspberry-Pi and camera to identify different cars in real time.</a:t>
            </a:r>
          </a:p>
          <a:p>
            <a:endParaRPr lang="en-US" sz="1500"/>
          </a:p>
        </p:txBody>
      </p:sp>
      <p:sp>
        <p:nvSpPr>
          <p:cNvPr id="16" name="Freeform: Shape 15">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3749383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AD10-28FF-4DF1-9BB5-F84DC38575DB}"/>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58A3E3E9-63E6-4946-9538-8C9EEE123FE1}"/>
              </a:ext>
            </a:extLst>
          </p:cNvPr>
          <p:cNvSpPr>
            <a:spLocks noGrp="1"/>
          </p:cNvSpPr>
          <p:nvPr>
            <p:ph idx="1"/>
          </p:nvPr>
        </p:nvSpPr>
        <p:spPr/>
        <p:txBody>
          <a:bodyPr/>
          <a:lstStyle/>
          <a:p>
            <a:pPr marL="0" lvl="0" indent="457200" eaLnBrk="0" fontAlgn="base" hangingPunct="0">
              <a:lnSpc>
                <a:spcPct val="100000"/>
              </a:lnSpc>
              <a:spcBef>
                <a:spcPct val="0"/>
              </a:spcBef>
              <a:spcAft>
                <a:spcPct val="0"/>
              </a:spcAft>
              <a:buNone/>
            </a:pPr>
            <a:r>
              <a:rPr lang="en-US" altLang="ja-JP"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Currently car identification in Turkey is based on license plates in front and back of each car. Some of the problems bounded to using only license plates for identification can be listed as: </a:t>
            </a:r>
            <a:endParaRPr lang="en-US" altLang="ja-JP" sz="1100" dirty="0">
              <a:solidFill>
                <a:schemeClr val="tx1"/>
              </a:solidFill>
            </a:endParaRPr>
          </a:p>
          <a:p>
            <a:pPr marL="0" lvl="0" indent="457200" eaLnBrk="0" fontAlgn="base" hangingPunct="0">
              <a:lnSpc>
                <a:spcPct val="100000"/>
              </a:lnSpc>
              <a:spcBef>
                <a:spcPct val="0"/>
              </a:spcBef>
              <a:spcAft>
                <a:spcPct val="0"/>
              </a:spcAft>
              <a:buFontTx/>
              <a:buChar char="•"/>
            </a:pPr>
            <a:r>
              <a:rPr lang="en-US" altLang="ja-JP"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not always in the same height or angle</a:t>
            </a:r>
            <a:endParaRPr lang="en-US" altLang="ja-JP" sz="1100" dirty="0">
              <a:solidFill>
                <a:schemeClr val="tx1"/>
              </a:solidFill>
            </a:endParaRPr>
          </a:p>
          <a:p>
            <a:pPr marL="0" lvl="0" indent="457200" eaLnBrk="0" fontAlgn="base" hangingPunct="0">
              <a:lnSpc>
                <a:spcPct val="100000"/>
              </a:lnSpc>
              <a:spcBef>
                <a:spcPct val="0"/>
              </a:spcBef>
              <a:spcAft>
                <a:spcPct val="0"/>
              </a:spcAft>
              <a:buFontTx/>
              <a:buChar char="•"/>
            </a:pPr>
            <a:r>
              <a:rPr lang="en-US" altLang="ja-JP"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some drivers put them inside their cars</a:t>
            </a:r>
            <a:endParaRPr lang="en-US" altLang="ja-JP" sz="1100" dirty="0">
              <a:solidFill>
                <a:schemeClr val="tx1"/>
              </a:solidFill>
            </a:endParaRPr>
          </a:p>
          <a:p>
            <a:pPr marL="0" lvl="0" indent="457200" eaLnBrk="0" fontAlgn="base" hangingPunct="0">
              <a:lnSpc>
                <a:spcPct val="100000"/>
              </a:lnSpc>
              <a:spcBef>
                <a:spcPct val="0"/>
              </a:spcBef>
              <a:spcAft>
                <a:spcPct val="0"/>
              </a:spcAft>
              <a:buFontTx/>
              <a:buChar char="•"/>
            </a:pPr>
            <a:r>
              <a:rPr lang="en-US" altLang="ja-JP"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can be easily obscured with snow and other external effects.</a:t>
            </a:r>
            <a:endParaRPr lang="en-US" altLang="ja-JP" sz="1100" dirty="0">
              <a:solidFill>
                <a:schemeClr val="tx1"/>
              </a:solidFill>
            </a:endParaRPr>
          </a:p>
          <a:p>
            <a:pPr marL="0" lvl="0" indent="457200" eaLnBrk="0" fontAlgn="base" hangingPunct="0">
              <a:lnSpc>
                <a:spcPct val="100000"/>
              </a:lnSpc>
              <a:spcBef>
                <a:spcPct val="0"/>
              </a:spcBef>
              <a:spcAft>
                <a:spcPct val="0"/>
              </a:spcAft>
              <a:buFontTx/>
              <a:buChar char="•"/>
            </a:pPr>
            <a:r>
              <a:rPr lang="en-US" altLang="ja-JP"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difficult to capture while the vehicle is turning</a:t>
            </a:r>
            <a:endParaRPr lang="en-US" altLang="ja-JP" sz="1100" dirty="0">
              <a:solidFill>
                <a:schemeClr val="tx1"/>
              </a:solidFill>
            </a:endParaRPr>
          </a:p>
          <a:p>
            <a:pPr marL="0" lvl="0" indent="457200" eaLnBrk="0" fontAlgn="base" hangingPunct="0">
              <a:lnSpc>
                <a:spcPct val="100000"/>
              </a:lnSpc>
              <a:spcBef>
                <a:spcPct val="0"/>
              </a:spcBef>
              <a:spcAft>
                <a:spcPct val="0"/>
              </a:spcAft>
              <a:buNone/>
            </a:pPr>
            <a:endParaRPr lang="en-US" altLang="ja-JP"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0" lvl="0" indent="457200" eaLnBrk="0" fontAlgn="base" hangingPunct="0">
              <a:lnSpc>
                <a:spcPct val="100000"/>
              </a:lnSpc>
              <a:spcBef>
                <a:spcPct val="0"/>
              </a:spcBef>
              <a:spcAft>
                <a:spcPct val="0"/>
              </a:spcAft>
              <a:buNone/>
            </a:pPr>
            <a:r>
              <a:rPr lang="en-US" altLang="ja-JP"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These inadequacies cause wrong license plate numbers to be identified and sometimes lead to wrongly issued (Larson, n.d.)traffic tickets. This problem can be averted by utilizing a cross check with car model and brand using the neural network we trained. </a:t>
            </a:r>
            <a:endParaRPr lang="en-US" altLang="ja-JP" sz="3200" dirty="0">
              <a:solidFill>
                <a:schemeClr val="tx1"/>
              </a:solidFill>
              <a:latin typeface="Arial" panose="020B0604020202020204" pitchFamily="34" charset="0"/>
            </a:endParaRPr>
          </a:p>
        </p:txBody>
      </p:sp>
      <p:sp>
        <p:nvSpPr>
          <p:cNvPr id="6" name="Rectangle 5">
            <a:extLst>
              <a:ext uri="{FF2B5EF4-FFF2-40B4-BE49-F238E27FC236}">
                <a16:creationId xmlns:a16="http://schemas.microsoft.com/office/drawing/2014/main" id="{55FEA7BC-B510-451A-B7FD-D600052DE6BA}"/>
              </a:ext>
            </a:extLst>
          </p:cNvPr>
          <p:cNvSpPr>
            <a:spLocks noChangeArrowheads="1"/>
          </p:cNvSpPr>
          <p:nvPr/>
        </p:nvSpPr>
        <p:spPr bwMode="auto">
          <a:xfrm>
            <a:off x="962527" y="31442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2" name="Picture 4">
            <a:extLst>
              <a:ext uri="{FF2B5EF4-FFF2-40B4-BE49-F238E27FC236}">
                <a16:creationId xmlns:a16="http://schemas.microsoft.com/office/drawing/2014/main" id="{D6DFF36B-F2A1-4A2A-A436-EA59FAFF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462" y="2960103"/>
            <a:ext cx="1844675" cy="128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87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1AFF1-7DEA-4922-9FDC-2100C0A7B0E8}"/>
              </a:ext>
            </a:extLst>
          </p:cNvPr>
          <p:cNvSpPr>
            <a:spLocks noGrp="1"/>
          </p:cNvSpPr>
          <p:nvPr>
            <p:ph type="title"/>
          </p:nvPr>
        </p:nvSpPr>
        <p:spPr>
          <a:xfrm>
            <a:off x="784743" y="685800"/>
            <a:ext cx="5793475" cy="1485900"/>
          </a:xfrm>
        </p:spPr>
        <p:txBody>
          <a:bodyPr>
            <a:normAutofit/>
          </a:bodyPr>
          <a:lstStyle/>
          <a:p>
            <a:r>
              <a:rPr lang="en-US" dirty="0"/>
              <a:t>Which datasets did we go through?</a:t>
            </a:r>
          </a:p>
        </p:txBody>
      </p:sp>
      <p:sp>
        <p:nvSpPr>
          <p:cNvPr id="3" name="Content Placeholder 2">
            <a:extLst>
              <a:ext uri="{FF2B5EF4-FFF2-40B4-BE49-F238E27FC236}">
                <a16:creationId xmlns:a16="http://schemas.microsoft.com/office/drawing/2014/main" id="{A3F654AB-3BD1-4769-B2BE-543AD196A764}"/>
              </a:ext>
            </a:extLst>
          </p:cNvPr>
          <p:cNvSpPr>
            <a:spLocks noGrp="1"/>
          </p:cNvSpPr>
          <p:nvPr>
            <p:ph idx="1"/>
          </p:nvPr>
        </p:nvSpPr>
        <p:spPr>
          <a:xfrm>
            <a:off x="784743" y="2286000"/>
            <a:ext cx="5793475" cy="3581400"/>
          </a:xfrm>
        </p:spPr>
        <p:txBody>
          <a:bodyPr>
            <a:normAutofit/>
          </a:bodyPr>
          <a:lstStyle/>
          <a:p>
            <a:r>
              <a:rPr lang="en-US" sz="1900" dirty="0"/>
              <a:t>We first focused on making a car picking algorithm. Which led us to car’s own brand websites. (Reading data from websites: vw.com, group.renault.com)</a:t>
            </a:r>
          </a:p>
          <a:p>
            <a:r>
              <a:rPr lang="en-US" sz="1900" dirty="0"/>
              <a:t>Later we decided to make a project based on identifying cars. However the brands were not as broad as we would like. (Stanford Cars Dataset)</a:t>
            </a:r>
          </a:p>
          <a:p>
            <a:r>
              <a:rPr lang="en-US" sz="1900" dirty="0"/>
              <a:t>We finally focused on a project that would also be useful in Turkey by choosing the most widespread models of the most prominent brands in Turkey. (Bing Image Search API v7|Microsoft Cognitive Services)</a:t>
            </a:r>
          </a:p>
        </p:txBody>
      </p:sp>
      <p:sp>
        <p:nvSpPr>
          <p:cNvPr id="30" name="Rectangle 29">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Graphic 4" descr="Web design">
            <a:extLst>
              <a:ext uri="{FF2B5EF4-FFF2-40B4-BE49-F238E27FC236}">
                <a16:creationId xmlns:a16="http://schemas.microsoft.com/office/drawing/2014/main" id="{74C750E9-EA35-4A60-886B-58DF4F348F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44236" y="643467"/>
            <a:ext cx="1749777" cy="1749777"/>
          </a:xfrm>
          <a:prstGeom prst="rect">
            <a:avLst/>
          </a:prstGeom>
          <a:ln>
            <a:noFill/>
          </a:ln>
          <a:effectLst/>
        </p:spPr>
      </p:pic>
      <p:pic>
        <p:nvPicPr>
          <p:cNvPr id="7" name="Graphic 6" descr="Table">
            <a:extLst>
              <a:ext uri="{FF2B5EF4-FFF2-40B4-BE49-F238E27FC236}">
                <a16:creationId xmlns:a16="http://schemas.microsoft.com/office/drawing/2014/main" id="{E5FF54C0-3FC1-488F-9301-1C10F544B8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68000" y="2554112"/>
            <a:ext cx="1749776" cy="1749776"/>
          </a:xfrm>
          <a:prstGeom prst="rect">
            <a:avLst/>
          </a:prstGeom>
          <a:ln>
            <a:noFill/>
          </a:ln>
          <a:effectLst/>
        </p:spPr>
      </p:pic>
      <p:pic>
        <p:nvPicPr>
          <p:cNvPr id="9" name="Graphic 8" descr="Magnifying glass">
            <a:extLst>
              <a:ext uri="{FF2B5EF4-FFF2-40B4-BE49-F238E27FC236}">
                <a16:creationId xmlns:a16="http://schemas.microsoft.com/office/drawing/2014/main" id="{4B1CC9F7-0AC0-45A6-8F5F-C22C95528F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8001" y="4464756"/>
            <a:ext cx="1749776" cy="1749776"/>
          </a:xfrm>
          <a:prstGeom prst="rect">
            <a:avLst/>
          </a:prstGeom>
        </p:spPr>
      </p:pic>
      <p:pic>
        <p:nvPicPr>
          <p:cNvPr id="11" name="Picture 10" descr="A picture containing object&#10;&#10;Description automatically generated">
            <a:extLst>
              <a:ext uri="{FF2B5EF4-FFF2-40B4-BE49-F238E27FC236}">
                <a16:creationId xmlns:a16="http://schemas.microsoft.com/office/drawing/2014/main" id="{FDF1B012-D378-4154-97F5-BD0452DB8618}"/>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10505237" y="708228"/>
            <a:ext cx="810127" cy="810127"/>
          </a:xfrm>
          <a:prstGeom prst="rect">
            <a:avLst/>
          </a:prstGeom>
        </p:spPr>
      </p:pic>
      <p:pic>
        <p:nvPicPr>
          <p:cNvPr id="13" name="Picture 12">
            <a:extLst>
              <a:ext uri="{FF2B5EF4-FFF2-40B4-BE49-F238E27FC236}">
                <a16:creationId xmlns:a16="http://schemas.microsoft.com/office/drawing/2014/main" id="{7A766C03-74F7-4346-B051-7D9D15CE2160}"/>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0670169" y="1428750"/>
            <a:ext cx="480261" cy="480261"/>
          </a:xfrm>
          <a:prstGeom prst="rect">
            <a:avLst/>
          </a:prstGeom>
        </p:spPr>
      </p:pic>
      <p:pic>
        <p:nvPicPr>
          <p:cNvPr id="17" name="Picture 16" descr="A close up of a sign&#10;&#10;Description automatically generated">
            <a:extLst>
              <a:ext uri="{FF2B5EF4-FFF2-40B4-BE49-F238E27FC236}">
                <a16:creationId xmlns:a16="http://schemas.microsoft.com/office/drawing/2014/main" id="{342D999E-061F-40EF-BD2F-8CCEA8029CF2}"/>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11174011" y="975619"/>
            <a:ext cx="662138" cy="542736"/>
          </a:xfrm>
          <a:prstGeom prst="rect">
            <a:avLst/>
          </a:prstGeom>
        </p:spPr>
      </p:pic>
      <p:pic>
        <p:nvPicPr>
          <p:cNvPr id="19" name="Picture 18" descr="A close up of a logo&#10;&#10;Description automatically generated">
            <a:extLst>
              <a:ext uri="{FF2B5EF4-FFF2-40B4-BE49-F238E27FC236}">
                <a16:creationId xmlns:a16="http://schemas.microsoft.com/office/drawing/2014/main" id="{92E170CA-18F5-49F6-ADAC-F51A97386A67}"/>
              </a:ext>
            </a:extLst>
          </p:cNvPr>
          <p:cNvPicPr>
            <a:picLocks noChangeAspect="1"/>
          </p:cNvPicPr>
          <p:nvPr/>
        </p:nvPicPr>
        <p:blipFill>
          <a:blip r:embed="rId11"/>
          <a:stretch>
            <a:fillRect/>
          </a:stretch>
        </p:blipFill>
        <p:spPr>
          <a:xfrm>
            <a:off x="10619208" y="3268696"/>
            <a:ext cx="1572792" cy="320608"/>
          </a:xfrm>
          <a:prstGeom prst="rect">
            <a:avLst/>
          </a:prstGeom>
        </p:spPr>
      </p:pic>
      <p:pic>
        <p:nvPicPr>
          <p:cNvPr id="24" name="Picture 23">
            <a:extLst>
              <a:ext uri="{FF2B5EF4-FFF2-40B4-BE49-F238E27FC236}">
                <a16:creationId xmlns:a16="http://schemas.microsoft.com/office/drawing/2014/main" id="{E062D0C9-1A02-49CA-99B3-B822B3153D9D}"/>
              </a:ext>
            </a:extLst>
          </p:cNvPr>
          <p:cNvPicPr>
            <a:picLocks noChangeAspect="1"/>
          </p:cNvPicPr>
          <p:nvPr/>
        </p:nvPicPr>
        <p:blipFill>
          <a:blip r:embed="rId12"/>
          <a:stretch>
            <a:fillRect/>
          </a:stretch>
        </p:blipFill>
        <p:spPr>
          <a:xfrm>
            <a:off x="10636417" y="4933180"/>
            <a:ext cx="1367589" cy="820553"/>
          </a:xfrm>
          <a:prstGeom prst="rect">
            <a:avLst/>
          </a:prstGeom>
        </p:spPr>
      </p:pic>
    </p:spTree>
    <p:extLst>
      <p:ext uri="{BB962C8B-B14F-4D97-AF65-F5344CB8AC3E}">
        <p14:creationId xmlns:p14="http://schemas.microsoft.com/office/powerpoint/2010/main" val="1364214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BB94-7B5B-4903-91F5-492F453D4270}"/>
              </a:ext>
            </a:extLst>
          </p:cNvPr>
          <p:cNvSpPr>
            <a:spLocks noGrp="1"/>
          </p:cNvSpPr>
          <p:nvPr>
            <p:ph type="title"/>
          </p:nvPr>
        </p:nvSpPr>
        <p:spPr/>
        <p:txBody>
          <a:bodyPr/>
          <a:lstStyle/>
          <a:p>
            <a:r>
              <a:rPr lang="en-US" dirty="0"/>
              <a:t>What were potential pros/cons?</a:t>
            </a:r>
          </a:p>
        </p:txBody>
      </p:sp>
      <p:sp>
        <p:nvSpPr>
          <p:cNvPr id="4" name="Content Placeholder 3">
            <a:extLst>
              <a:ext uri="{FF2B5EF4-FFF2-40B4-BE49-F238E27FC236}">
                <a16:creationId xmlns:a16="http://schemas.microsoft.com/office/drawing/2014/main" id="{5098C716-48E6-4D10-A329-839B53DA0BCF}"/>
              </a:ext>
            </a:extLst>
          </p:cNvPr>
          <p:cNvSpPr>
            <a:spLocks noGrp="1"/>
          </p:cNvSpPr>
          <p:nvPr>
            <p:ph sz="half" idx="1"/>
          </p:nvPr>
        </p:nvSpPr>
        <p:spPr>
          <a:xfrm>
            <a:off x="699000" y="2285997"/>
            <a:ext cx="3132000" cy="3600000"/>
          </a:xfrm>
        </p:spPr>
        <p:txBody>
          <a:bodyPr/>
          <a:lstStyle/>
          <a:p>
            <a:pPr marL="0" indent="0">
              <a:buNone/>
            </a:pPr>
            <a:r>
              <a:rPr lang="en-US" sz="2400" b="1" dirty="0"/>
              <a:t>Websites</a:t>
            </a:r>
          </a:p>
          <a:p>
            <a:r>
              <a:rPr lang="en-US" sz="1800" dirty="0">
                <a:solidFill>
                  <a:srgbClr val="00B050"/>
                </a:solidFill>
              </a:rPr>
              <a:t>Most updated and reliable information</a:t>
            </a:r>
          </a:p>
          <a:p>
            <a:r>
              <a:rPr lang="en-US" sz="1800" dirty="0">
                <a:solidFill>
                  <a:srgbClr val="00B050"/>
                </a:solidFill>
              </a:rPr>
              <a:t>The conventional terms can be used to extract information</a:t>
            </a:r>
          </a:p>
          <a:p>
            <a:r>
              <a:rPr lang="en-US" sz="1800" dirty="0">
                <a:solidFill>
                  <a:schemeClr val="accent6">
                    <a:lumMod val="75000"/>
                  </a:schemeClr>
                </a:solidFill>
              </a:rPr>
              <a:t>Different websites have different formatting</a:t>
            </a:r>
          </a:p>
          <a:p>
            <a:endParaRPr lang="en-US" b="1" dirty="0"/>
          </a:p>
        </p:txBody>
      </p:sp>
      <p:sp>
        <p:nvSpPr>
          <p:cNvPr id="5" name="Content Placeholder 4">
            <a:extLst>
              <a:ext uri="{FF2B5EF4-FFF2-40B4-BE49-F238E27FC236}">
                <a16:creationId xmlns:a16="http://schemas.microsoft.com/office/drawing/2014/main" id="{521DB112-5B5A-4C75-AAAC-F4E3FCBD702C}"/>
              </a:ext>
            </a:extLst>
          </p:cNvPr>
          <p:cNvSpPr>
            <a:spLocks noGrp="1"/>
          </p:cNvSpPr>
          <p:nvPr>
            <p:ph sz="half" idx="2"/>
          </p:nvPr>
        </p:nvSpPr>
        <p:spPr>
          <a:xfrm>
            <a:off x="4530000" y="2285997"/>
            <a:ext cx="3132000" cy="3600000"/>
          </a:xfrm>
        </p:spPr>
        <p:txBody>
          <a:bodyPr/>
          <a:lstStyle/>
          <a:p>
            <a:pPr marL="0" indent="0">
              <a:buNone/>
            </a:pPr>
            <a:r>
              <a:rPr lang="en-US" sz="2400" b="1" dirty="0"/>
              <a:t>Stanford Car Dataset</a:t>
            </a:r>
          </a:p>
          <a:p>
            <a:r>
              <a:rPr lang="en-US" sz="1800" dirty="0">
                <a:solidFill>
                  <a:srgbClr val="00B050"/>
                </a:solidFill>
              </a:rPr>
              <a:t>A lot of cars and classes</a:t>
            </a:r>
          </a:p>
          <a:p>
            <a:r>
              <a:rPr lang="en-US" sz="1800" dirty="0">
                <a:solidFill>
                  <a:srgbClr val="00B050"/>
                </a:solidFill>
              </a:rPr>
              <a:t>Classified and used before by many others</a:t>
            </a:r>
          </a:p>
          <a:p>
            <a:r>
              <a:rPr lang="en-US" sz="1800" dirty="0">
                <a:solidFill>
                  <a:srgbClr val="00B050"/>
                </a:solidFill>
              </a:rPr>
              <a:t>It is easily accessible</a:t>
            </a:r>
          </a:p>
          <a:p>
            <a:r>
              <a:rPr lang="en-US" sz="1800" dirty="0">
                <a:solidFill>
                  <a:schemeClr val="accent6">
                    <a:lumMod val="75000"/>
                  </a:schemeClr>
                </a:solidFill>
              </a:rPr>
              <a:t>Not enough photos of a single car brand</a:t>
            </a:r>
          </a:p>
        </p:txBody>
      </p:sp>
      <p:sp>
        <p:nvSpPr>
          <p:cNvPr id="6" name="Content Placeholder 4">
            <a:extLst>
              <a:ext uri="{FF2B5EF4-FFF2-40B4-BE49-F238E27FC236}">
                <a16:creationId xmlns:a16="http://schemas.microsoft.com/office/drawing/2014/main" id="{B47CA67E-C958-472A-B315-0404B1FE515A}"/>
              </a:ext>
            </a:extLst>
          </p:cNvPr>
          <p:cNvSpPr txBox="1">
            <a:spLocks/>
          </p:cNvSpPr>
          <p:nvPr/>
        </p:nvSpPr>
        <p:spPr>
          <a:xfrm>
            <a:off x="7255318" y="2285997"/>
            <a:ext cx="3132000" cy="36000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dirty="0"/>
          </a:p>
        </p:txBody>
      </p:sp>
      <p:sp>
        <p:nvSpPr>
          <p:cNvPr id="7" name="Content Placeholder 4">
            <a:extLst>
              <a:ext uri="{FF2B5EF4-FFF2-40B4-BE49-F238E27FC236}">
                <a16:creationId xmlns:a16="http://schemas.microsoft.com/office/drawing/2014/main" id="{BB51D094-E7E4-4382-99CB-7BA8129B4E1B}"/>
              </a:ext>
            </a:extLst>
          </p:cNvPr>
          <p:cNvSpPr txBox="1">
            <a:spLocks/>
          </p:cNvSpPr>
          <p:nvPr/>
        </p:nvSpPr>
        <p:spPr>
          <a:xfrm>
            <a:off x="8361000" y="2285997"/>
            <a:ext cx="3132000" cy="36000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2400" b="1" dirty="0"/>
              <a:t>Bing Image Search API</a:t>
            </a:r>
          </a:p>
          <a:p>
            <a:r>
              <a:rPr lang="en-US" sz="1800" dirty="0">
                <a:solidFill>
                  <a:srgbClr val="00B050"/>
                </a:solidFill>
              </a:rPr>
              <a:t>All kind of pictures from all possible angles</a:t>
            </a:r>
          </a:p>
          <a:p>
            <a:r>
              <a:rPr lang="en-US" sz="1800" dirty="0">
                <a:solidFill>
                  <a:srgbClr val="00B050"/>
                </a:solidFill>
              </a:rPr>
              <a:t>Can be queried by prominent colors</a:t>
            </a:r>
          </a:p>
          <a:p>
            <a:r>
              <a:rPr lang="en-US" sz="1800" dirty="0">
                <a:solidFill>
                  <a:srgbClr val="00B050"/>
                </a:solidFill>
              </a:rPr>
              <a:t>Unwanted search terms can be excluded</a:t>
            </a:r>
          </a:p>
          <a:p>
            <a:r>
              <a:rPr lang="en-US" sz="1800" dirty="0">
                <a:solidFill>
                  <a:schemeClr val="accent6">
                    <a:lumMod val="75000"/>
                  </a:schemeClr>
                </a:solidFill>
              </a:rPr>
              <a:t>Lots of confusion from other related queries</a:t>
            </a:r>
          </a:p>
        </p:txBody>
      </p:sp>
    </p:spTree>
    <p:extLst>
      <p:ext uri="{BB962C8B-B14F-4D97-AF65-F5344CB8AC3E}">
        <p14:creationId xmlns:p14="http://schemas.microsoft.com/office/powerpoint/2010/main" val="187006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3" name="Rectangle 3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5C13C-D770-43A6-931F-86CF27AA43CF}"/>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lnSpc>
                <a:spcPct val="89000"/>
              </a:lnSpc>
            </a:pPr>
            <a:r>
              <a:rPr lang="en-US" sz="5100" cap="all"/>
              <a:t>Choosing Car Brands and Models</a:t>
            </a:r>
          </a:p>
        </p:txBody>
      </p:sp>
      <p:sp>
        <p:nvSpPr>
          <p:cNvPr id="3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Picture Placeholder 4" descr="A screenshot of a cell phone&#10;&#10;Description automatically generated">
            <a:extLst>
              <a:ext uri="{FF2B5EF4-FFF2-40B4-BE49-F238E27FC236}">
                <a16:creationId xmlns:a16="http://schemas.microsoft.com/office/drawing/2014/main" id="{74A0DED8-5CDC-4690-AD82-BF3DAD365C5C}"/>
              </a:ext>
            </a:extLst>
          </p:cNvPr>
          <p:cNvPicPr>
            <a:picLocks noGrp="1"/>
          </p:cNvPicPr>
          <p:nvPr>
            <p:ph type="pic" idx="1"/>
          </p:nvPr>
        </p:nvPicPr>
        <p:blipFill rotWithShape="1">
          <a:blip r:embed="rId2">
            <a:extLst>
              <a:ext uri="{28A0092B-C50C-407E-A947-70E740481C1C}">
                <a14:useLocalDpi xmlns:a14="http://schemas.microsoft.com/office/drawing/2010/main" val="0"/>
              </a:ext>
            </a:extLst>
          </a:blip>
          <a:stretch/>
        </p:blipFill>
        <p:spPr>
          <a:xfrm>
            <a:off x="1379023" y="1406388"/>
            <a:ext cx="5659222" cy="4244416"/>
          </a:xfrm>
          <a:prstGeom prst="rect">
            <a:avLst/>
          </a:prstGeom>
        </p:spPr>
      </p:pic>
    </p:spTree>
    <p:extLst>
      <p:ext uri="{BB962C8B-B14F-4D97-AF65-F5344CB8AC3E}">
        <p14:creationId xmlns:p14="http://schemas.microsoft.com/office/powerpoint/2010/main" val="2985019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69F5A-F8E9-41F0-813E-D8B15FF95D1F}"/>
              </a:ext>
            </a:extLst>
          </p:cNvPr>
          <p:cNvSpPr>
            <a:spLocks noGrp="1"/>
          </p:cNvSpPr>
          <p:nvPr>
            <p:ph type="title"/>
          </p:nvPr>
        </p:nvSpPr>
        <p:spPr>
          <a:xfrm>
            <a:off x="723900" y="685800"/>
            <a:ext cx="3855720" cy="2157884"/>
          </a:xfrm>
        </p:spPr>
        <p:txBody>
          <a:bodyPr/>
          <a:lstStyle/>
          <a:p>
            <a:r>
              <a:rPr lang="en-US" dirty="0"/>
              <a:t>Stanford Car Dataset</a:t>
            </a:r>
          </a:p>
        </p:txBody>
      </p:sp>
      <p:pic>
        <p:nvPicPr>
          <p:cNvPr id="10" name="Picture Placeholder 9">
            <a:extLst>
              <a:ext uri="{FF2B5EF4-FFF2-40B4-BE49-F238E27FC236}">
                <a16:creationId xmlns:a16="http://schemas.microsoft.com/office/drawing/2014/main" id="{30EF0B31-846C-4038-8E1B-F1953AE35E26}"/>
              </a:ext>
            </a:extLst>
          </p:cNvPr>
          <p:cNvPicPr>
            <a:picLocks noGrp="1" noChangeAspect="1"/>
          </p:cNvPicPr>
          <p:nvPr>
            <p:ph type="pic" idx="1"/>
          </p:nvPr>
        </p:nvPicPr>
        <p:blipFill rotWithShape="1">
          <a:blip r:embed="rId2">
            <a:extLst>
              <a:ext uri="{BEBA8EAE-BF5A-486C-A8C5-ECC9F3942E4B}">
                <a14:imgProps xmlns:a14="http://schemas.microsoft.com/office/drawing/2010/main">
                  <a14:imgLayer r:embed="rId3">
                    <a14:imgEffect>
                      <a14:artisticCutout/>
                    </a14:imgEffect>
                  </a14:imgLayer>
                </a14:imgProps>
              </a:ext>
            </a:extLst>
          </a:blip>
          <a:srcRect l="42842" r="42717"/>
          <a:stretch/>
        </p:blipFill>
        <p:spPr>
          <a:xfrm>
            <a:off x="5589036" y="0"/>
            <a:ext cx="6602963" cy="6857999"/>
          </a:xfrm>
        </p:spPr>
      </p:pic>
      <p:sp>
        <p:nvSpPr>
          <p:cNvPr id="6" name="Text Placeholder 5">
            <a:extLst>
              <a:ext uri="{FF2B5EF4-FFF2-40B4-BE49-F238E27FC236}">
                <a16:creationId xmlns:a16="http://schemas.microsoft.com/office/drawing/2014/main" id="{C701229A-E123-40D1-9087-7210B6B0E8E5}"/>
              </a:ext>
            </a:extLst>
          </p:cNvPr>
          <p:cNvSpPr>
            <a:spLocks noGrp="1"/>
          </p:cNvSpPr>
          <p:nvPr>
            <p:ph type="body" sz="half" idx="2"/>
          </p:nvPr>
        </p:nvSpPr>
        <p:spPr>
          <a:xfrm>
            <a:off x="723900" y="2855968"/>
            <a:ext cx="3855720" cy="3011432"/>
          </a:xfrm>
        </p:spPr>
        <p:txBody>
          <a:bodyPr/>
          <a:lstStyle/>
          <a:p>
            <a:pPr algn="just"/>
            <a:r>
              <a:rPr lang="en-US" dirty="0"/>
              <a:t> The Cars dataset contains 16,185 images of 196 classes of cars. Classes are typically at the level of </a:t>
            </a:r>
            <a:r>
              <a:rPr lang="en-US" i="1" dirty="0"/>
              <a:t>Make, Model, Year. </a:t>
            </a:r>
            <a:r>
              <a:rPr lang="en-US" dirty="0"/>
              <a:t>A common problem is that the brands have different conventions which makes two similar cars very different in a model. Some of the models are discontinued which is hard to update.</a:t>
            </a:r>
          </a:p>
        </p:txBody>
      </p:sp>
      <p:pic>
        <p:nvPicPr>
          <p:cNvPr id="12" name="Picture 11" descr="A police car parked in a parking lot&#10;&#10;Description automatically generated">
            <a:extLst>
              <a:ext uri="{FF2B5EF4-FFF2-40B4-BE49-F238E27FC236}">
                <a16:creationId xmlns:a16="http://schemas.microsoft.com/office/drawing/2014/main" id="{463AD398-4CBB-447B-8D52-23E9D182FF16}"/>
              </a:ext>
            </a:extLst>
          </p:cNvPr>
          <p:cNvPicPr>
            <a:picLocks noChangeAspect="1"/>
          </p:cNvPicPr>
          <p:nvPr/>
        </p:nvPicPr>
        <p:blipFill>
          <a:blip r:embed="rId4"/>
          <a:stretch>
            <a:fillRect/>
          </a:stretch>
        </p:blipFill>
        <p:spPr>
          <a:xfrm>
            <a:off x="5842516" y="2354488"/>
            <a:ext cx="6096001" cy="2149021"/>
          </a:xfrm>
          <a:prstGeom prst="rect">
            <a:avLst/>
          </a:prstGeom>
        </p:spPr>
      </p:pic>
    </p:spTree>
    <p:extLst>
      <p:ext uri="{BB962C8B-B14F-4D97-AF65-F5344CB8AC3E}">
        <p14:creationId xmlns:p14="http://schemas.microsoft.com/office/powerpoint/2010/main" val="58776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E7EBB-5205-4EAA-A2FE-9DB51B08E145}"/>
              </a:ext>
            </a:extLst>
          </p:cNvPr>
          <p:cNvSpPr>
            <a:spLocks noGrp="1"/>
          </p:cNvSpPr>
          <p:nvPr>
            <p:ph type="title"/>
          </p:nvPr>
        </p:nvSpPr>
        <p:spPr/>
        <p:txBody>
          <a:bodyPr/>
          <a:lstStyle/>
          <a:p>
            <a:r>
              <a:rPr lang="en-US" dirty="0"/>
              <a:t>Bing Image Search API</a:t>
            </a:r>
            <a:br>
              <a:rPr lang="en-US" dirty="0"/>
            </a:br>
            <a:endParaRPr lang="en-US" dirty="0"/>
          </a:p>
        </p:txBody>
      </p:sp>
      <p:pic>
        <p:nvPicPr>
          <p:cNvPr id="9" name="Content Placeholder 8" descr="A picture containing photo, different, showing, various&#10;&#10;Description automatically generated">
            <a:extLst>
              <a:ext uri="{FF2B5EF4-FFF2-40B4-BE49-F238E27FC236}">
                <a16:creationId xmlns:a16="http://schemas.microsoft.com/office/drawing/2014/main" id="{BE3B4959-2466-473E-8375-62F715368655}"/>
              </a:ext>
            </a:extLst>
          </p:cNvPr>
          <p:cNvPicPr>
            <a:picLocks noGrp="1" noChangeAspect="1"/>
          </p:cNvPicPr>
          <p:nvPr>
            <p:ph idx="1"/>
          </p:nvPr>
        </p:nvPicPr>
        <p:blipFill>
          <a:blip r:embed="rId2"/>
          <a:stretch>
            <a:fillRect/>
          </a:stretch>
        </p:blipFill>
        <p:spPr>
          <a:xfrm>
            <a:off x="6256338" y="1969796"/>
            <a:ext cx="5211762" cy="2607257"/>
          </a:xfrm>
        </p:spPr>
      </p:pic>
      <p:sp>
        <p:nvSpPr>
          <p:cNvPr id="7" name="Text Placeholder 6">
            <a:extLst>
              <a:ext uri="{FF2B5EF4-FFF2-40B4-BE49-F238E27FC236}">
                <a16:creationId xmlns:a16="http://schemas.microsoft.com/office/drawing/2014/main" id="{CF9BFD5F-45D5-4D20-9B39-F8C3CC6F8283}"/>
              </a:ext>
            </a:extLst>
          </p:cNvPr>
          <p:cNvSpPr>
            <a:spLocks noGrp="1"/>
          </p:cNvSpPr>
          <p:nvPr>
            <p:ph type="body" sz="half" idx="2"/>
          </p:nvPr>
        </p:nvSpPr>
        <p:spPr/>
        <p:txBody>
          <a:bodyPr>
            <a:normAutofit lnSpcReduction="10000"/>
          </a:bodyPr>
          <a:lstStyle/>
          <a:p>
            <a:pPr algn="just"/>
            <a:r>
              <a:rPr lang="en-US" dirty="0"/>
              <a:t>Although it is a very rich source, a lot of images are also ending up being remotely related and passing the filter. To clean the data set a color term was added to search query and a color filter was applied to the search parameters. A second cleaning was done manually to select the photos that contained the features of a car model openly. Around 800 images were collected for each model (13) which built up to nearly 11000 images.</a:t>
            </a:r>
          </a:p>
        </p:txBody>
      </p:sp>
      <p:sp>
        <p:nvSpPr>
          <p:cNvPr id="12" name="Arrow: Right 11">
            <a:extLst>
              <a:ext uri="{FF2B5EF4-FFF2-40B4-BE49-F238E27FC236}">
                <a16:creationId xmlns:a16="http://schemas.microsoft.com/office/drawing/2014/main" id="{AD8CDE80-49F7-4045-AD78-ADFD0393AFEC}"/>
              </a:ext>
            </a:extLst>
          </p:cNvPr>
          <p:cNvSpPr/>
          <p:nvPr/>
        </p:nvSpPr>
        <p:spPr>
          <a:xfrm rot="5400000">
            <a:off x="6384758" y="1885058"/>
            <a:ext cx="617621" cy="376990"/>
          </a:xfrm>
          <a:prstGeom prst="righ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BE9D653-54B5-4951-ADB3-3F92C4F0A87C}"/>
              </a:ext>
            </a:extLst>
          </p:cNvPr>
          <p:cNvSpPr/>
          <p:nvPr/>
        </p:nvSpPr>
        <p:spPr>
          <a:xfrm rot="5400000">
            <a:off x="8061476" y="1885059"/>
            <a:ext cx="617621" cy="376990"/>
          </a:xfrm>
          <a:prstGeom prst="righ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371EB22-FE18-4A38-A803-00B9CFDBA3F9}"/>
              </a:ext>
            </a:extLst>
          </p:cNvPr>
          <p:cNvSpPr/>
          <p:nvPr/>
        </p:nvSpPr>
        <p:spPr>
          <a:xfrm rot="5400000">
            <a:off x="9032023" y="3405882"/>
            <a:ext cx="617621" cy="376990"/>
          </a:xfrm>
          <a:prstGeom prst="righ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F1309B1-524B-4158-B6EC-35CE36701EE6}"/>
              </a:ext>
            </a:extLst>
          </p:cNvPr>
          <p:cNvSpPr/>
          <p:nvPr/>
        </p:nvSpPr>
        <p:spPr>
          <a:xfrm rot="5400000">
            <a:off x="9906318" y="2829312"/>
            <a:ext cx="617621" cy="376990"/>
          </a:xfrm>
          <a:prstGeom prst="righ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969EBE3-E737-4E24-ACAB-759AD4E0CF28}"/>
              </a:ext>
            </a:extLst>
          </p:cNvPr>
          <p:cNvSpPr/>
          <p:nvPr/>
        </p:nvSpPr>
        <p:spPr>
          <a:xfrm rot="5400000">
            <a:off x="6384757" y="2829313"/>
            <a:ext cx="617621" cy="376990"/>
          </a:xfrm>
          <a:prstGeom prst="righ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D579ABB-4D2C-4C3B-8B38-D3F1EFD4CA16}"/>
              </a:ext>
            </a:extLst>
          </p:cNvPr>
          <p:cNvSpPr/>
          <p:nvPr/>
        </p:nvSpPr>
        <p:spPr>
          <a:xfrm rot="5400000">
            <a:off x="8061475" y="3405883"/>
            <a:ext cx="617621" cy="376990"/>
          </a:xfrm>
          <a:prstGeom prst="righ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5939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514B27-2B8B-4370-BF5A-4770190DFD32}"/>
              </a:ext>
            </a:extLst>
          </p:cNvPr>
          <p:cNvSpPr>
            <a:spLocks noGrp="1"/>
          </p:cNvSpPr>
          <p:nvPr>
            <p:ph type="title"/>
          </p:nvPr>
        </p:nvSpPr>
        <p:spPr>
          <a:xfrm>
            <a:off x="640081" y="791570"/>
            <a:ext cx="4018839" cy="5262390"/>
          </a:xfrm>
        </p:spPr>
        <p:txBody>
          <a:bodyPr anchor="ctr">
            <a:normAutofit/>
          </a:bodyPr>
          <a:lstStyle/>
          <a:p>
            <a:pPr algn="r"/>
            <a:r>
              <a:rPr lang="en-US" sz="5000">
                <a:solidFill>
                  <a:schemeClr val="bg2"/>
                </a:solidFill>
              </a:rPr>
              <a:t>PROCESSING </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6539081-664C-48B9-8D18-7F8EB1AD51DD}"/>
              </a:ext>
            </a:extLst>
          </p:cNvPr>
          <p:cNvSpPr>
            <a:spLocks noGrp="1"/>
          </p:cNvSpPr>
          <p:nvPr>
            <p:ph idx="1"/>
          </p:nvPr>
        </p:nvSpPr>
        <p:spPr>
          <a:xfrm>
            <a:off x="6176720" y="791570"/>
            <a:ext cx="4892308" cy="5262390"/>
          </a:xfrm>
        </p:spPr>
        <p:txBody>
          <a:bodyPr anchor="ctr">
            <a:normAutofit/>
          </a:bodyPr>
          <a:lstStyle/>
          <a:p>
            <a:r>
              <a:rPr lang="en-US" sz="1800" dirty="0"/>
              <a:t>In order to process the data we have we used the images to identify which cars we should pick to classify. For this process we looked at each car and their features.</a:t>
            </a:r>
          </a:p>
        </p:txBody>
      </p:sp>
    </p:spTree>
    <p:extLst>
      <p:ext uri="{BB962C8B-B14F-4D97-AF65-F5344CB8AC3E}">
        <p14:creationId xmlns:p14="http://schemas.microsoft.com/office/powerpoint/2010/main" val="101892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8" name="Rectangle 17">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D775A-C58D-49EE-9369-F8AE4B0A38B1}"/>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dirty="0"/>
              <a:t>Processing</a:t>
            </a:r>
          </a:p>
        </p:txBody>
      </p:sp>
      <p:pic>
        <p:nvPicPr>
          <p:cNvPr id="8" name="Picture 7">
            <a:extLst>
              <a:ext uri="{FF2B5EF4-FFF2-40B4-BE49-F238E27FC236}">
                <a16:creationId xmlns:a16="http://schemas.microsoft.com/office/drawing/2014/main" id="{CD9558DD-FA56-4C20-A4B1-44EEAEDF60C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4936" y="1024841"/>
            <a:ext cx="2708946" cy="2708946"/>
          </a:xfrm>
          <a:prstGeom prst="rect">
            <a:avLst/>
          </a:prstGeom>
          <a:noFill/>
        </p:spPr>
      </p:pic>
      <p:pic>
        <p:nvPicPr>
          <p:cNvPr id="9" name="Picture 8">
            <a:extLst>
              <a:ext uri="{FF2B5EF4-FFF2-40B4-BE49-F238E27FC236}">
                <a16:creationId xmlns:a16="http://schemas.microsoft.com/office/drawing/2014/main" id="{53FC5ECF-C6DD-4503-80B7-D144E8E3C29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301854" y="1021523"/>
            <a:ext cx="2715582" cy="2715582"/>
          </a:xfrm>
          <a:prstGeom prst="rect">
            <a:avLst/>
          </a:prstGeom>
          <a:noFill/>
        </p:spPr>
      </p:pic>
      <p:pic>
        <p:nvPicPr>
          <p:cNvPr id="7" name="Picture 6" descr="A car parked on the side of a road&#10;&#10;Description automatically generated">
            <a:extLst>
              <a:ext uri="{FF2B5EF4-FFF2-40B4-BE49-F238E27FC236}">
                <a16:creationId xmlns:a16="http://schemas.microsoft.com/office/drawing/2014/main" id="{ABCABFA8-B61C-4A16-807B-FAC77A35D4D5}"/>
              </a:ext>
            </a:extLst>
          </p:cNvPr>
          <p:cNvPicPr>
            <a:picLocks noChangeAspect="1"/>
          </p:cNvPicPr>
          <p:nvPr/>
        </p:nvPicPr>
        <p:blipFill rotWithShape="1">
          <a:blip r:embed="rId4"/>
          <a:srcRect l="24031" t="9975" r="14362" b="11658"/>
          <a:stretch/>
        </p:blipFill>
        <p:spPr>
          <a:xfrm>
            <a:off x="6167931" y="1515728"/>
            <a:ext cx="2715582" cy="1727173"/>
          </a:xfrm>
          <a:prstGeom prst="rect">
            <a:avLst/>
          </a:prstGeom>
        </p:spPr>
      </p:pic>
      <p:pic>
        <p:nvPicPr>
          <p:cNvPr id="5" name="Content Placeholder 4" descr="A car parked in a parking lot&#10;&#10;Description automatically generated">
            <a:extLst>
              <a:ext uri="{FF2B5EF4-FFF2-40B4-BE49-F238E27FC236}">
                <a16:creationId xmlns:a16="http://schemas.microsoft.com/office/drawing/2014/main" id="{64B545B4-E534-4DB0-93CF-050A54855040}"/>
              </a:ext>
            </a:extLst>
          </p:cNvPr>
          <p:cNvPicPr>
            <a:picLocks noGrp="1" noChangeAspect="1"/>
          </p:cNvPicPr>
          <p:nvPr>
            <p:ph idx="1"/>
          </p:nvPr>
        </p:nvPicPr>
        <p:blipFill rotWithShape="1">
          <a:blip r:embed="rId5"/>
          <a:srcRect l="7160" t="15327" r="7363" b="16414"/>
          <a:stretch/>
        </p:blipFill>
        <p:spPr>
          <a:xfrm>
            <a:off x="9041484" y="1660975"/>
            <a:ext cx="2715582" cy="1436678"/>
          </a:xfrm>
          <a:prstGeom prst="rect">
            <a:avLst/>
          </a:prstGeom>
        </p:spPr>
      </p:pic>
      <p:sp>
        <p:nvSpPr>
          <p:cNvPr id="20" name="Freeform: Shape 19">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2" name="Freeform: Shape 21">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185631319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elge" ma:contentTypeID="0x010100E57CC9F366FCFB438FC2430D6470202F" ma:contentTypeVersion="22" ma:contentTypeDescription="Yeni belge oluşturun." ma:contentTypeScope="" ma:versionID="6ee6e743fddb258c0c83f808ae762636">
  <xsd:schema xmlns:xsd="http://www.w3.org/2001/XMLSchema" xmlns:xs="http://www.w3.org/2001/XMLSchema" xmlns:p="http://schemas.microsoft.com/office/2006/metadata/properties" xmlns:ns3="3d357825-9761-4b8c-a31b-21354df2aca3" targetNamespace="http://schemas.microsoft.com/office/2006/metadata/properties" ma:root="true" ma:fieldsID="2040a846fa01d4b2f2ae4b576597ab38" ns3:_="">
    <xsd:import namespace="3d357825-9761-4b8c-a31b-21354df2aca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357825-9761-4b8c-a31b-21354df2a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MS_Mappings xmlns="3d357825-9761-4b8c-a31b-21354df2aca3" xsi:nil="true"/>
    <DefaultSectionNames xmlns="3d357825-9761-4b8c-a31b-21354df2aca3" xsi:nil="true"/>
    <Self_Registration_Enabled xmlns="3d357825-9761-4b8c-a31b-21354df2aca3" xsi:nil="true"/>
    <Students xmlns="3d357825-9761-4b8c-a31b-21354df2aca3">
      <UserInfo>
        <DisplayName/>
        <AccountId xsi:nil="true"/>
        <AccountType/>
      </UserInfo>
    </Students>
    <Distribution_Groups xmlns="3d357825-9761-4b8c-a31b-21354df2aca3" xsi:nil="true"/>
    <IsNotebookLocked xmlns="3d357825-9761-4b8c-a31b-21354df2aca3" xsi:nil="true"/>
    <Has_Teacher_Only_SectionGroup xmlns="3d357825-9761-4b8c-a31b-21354df2aca3" xsi:nil="true"/>
    <CultureName xmlns="3d357825-9761-4b8c-a31b-21354df2aca3" xsi:nil="true"/>
    <Is_Collaboration_Space_Locked xmlns="3d357825-9761-4b8c-a31b-21354df2aca3" xsi:nil="true"/>
    <Templates xmlns="3d357825-9761-4b8c-a31b-21354df2aca3" xsi:nil="true"/>
    <NotebookType xmlns="3d357825-9761-4b8c-a31b-21354df2aca3" xsi:nil="true"/>
    <Teachers xmlns="3d357825-9761-4b8c-a31b-21354df2aca3">
      <UserInfo>
        <DisplayName/>
        <AccountId xsi:nil="true"/>
        <AccountType/>
      </UserInfo>
    </Teachers>
    <AppVersion xmlns="3d357825-9761-4b8c-a31b-21354df2aca3" xsi:nil="true"/>
    <Math_Settings xmlns="3d357825-9761-4b8c-a31b-21354df2aca3" xsi:nil="true"/>
    <Owner xmlns="3d357825-9761-4b8c-a31b-21354df2aca3">
      <UserInfo>
        <DisplayName/>
        <AccountId xsi:nil="true"/>
        <AccountType/>
      </UserInfo>
    </Owner>
    <TeamsChannelId xmlns="3d357825-9761-4b8c-a31b-21354df2aca3" xsi:nil="true"/>
    <Invited_Teachers xmlns="3d357825-9761-4b8c-a31b-21354df2aca3" xsi:nil="true"/>
    <Invited_Students xmlns="3d357825-9761-4b8c-a31b-21354df2aca3" xsi:nil="true"/>
    <FolderType xmlns="3d357825-9761-4b8c-a31b-21354df2aca3" xsi:nil="true"/>
    <Student_Groups xmlns="3d357825-9761-4b8c-a31b-21354df2aca3">
      <UserInfo>
        <DisplayName/>
        <AccountId xsi:nil="true"/>
        <AccountType/>
      </UserInfo>
    </Student_Groups>
  </documentManagement>
</p:properties>
</file>

<file path=customXml/itemProps1.xml><?xml version="1.0" encoding="utf-8"?>
<ds:datastoreItem xmlns:ds="http://schemas.openxmlformats.org/officeDocument/2006/customXml" ds:itemID="{01396405-4AC6-4799-A4C0-4C2932D37E52}">
  <ds:schemaRefs>
    <ds:schemaRef ds:uri="http://schemas.microsoft.com/sharepoint/v3/contenttype/forms"/>
  </ds:schemaRefs>
</ds:datastoreItem>
</file>

<file path=customXml/itemProps2.xml><?xml version="1.0" encoding="utf-8"?>
<ds:datastoreItem xmlns:ds="http://schemas.openxmlformats.org/officeDocument/2006/customXml" ds:itemID="{47D89B35-A504-4F76-90C5-E51F76A4FD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357825-9761-4b8c-a31b-21354df2ac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2C3EF6-6A3F-4623-98D6-A7793322AF0F}">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3d357825-9761-4b8c-a31b-21354df2aca3"/>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TM10001105[[fn=Crop]]</Template>
  <TotalTime>605</TotalTime>
  <Words>1033</Words>
  <Application>Microsoft Office PowerPoint</Application>
  <PresentationFormat>Widescreen</PresentationFormat>
  <Paragraphs>87</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Franklin Gothic Book</vt:lpstr>
      <vt:lpstr>Times New Roman</vt:lpstr>
      <vt:lpstr>Crop</vt:lpstr>
      <vt:lpstr>Car identification using deep learning</vt:lpstr>
      <vt:lpstr>Problem</vt:lpstr>
      <vt:lpstr>Which datasets did we go through?</vt:lpstr>
      <vt:lpstr>What were potential pros/cons?</vt:lpstr>
      <vt:lpstr>Choosing Car Brands and Models</vt:lpstr>
      <vt:lpstr>Stanford Car Dataset</vt:lpstr>
      <vt:lpstr>Bing Image Search API </vt:lpstr>
      <vt:lpstr>PROCESSING </vt:lpstr>
      <vt:lpstr>Processing</vt:lpstr>
      <vt:lpstr>PROGRAMMING</vt:lpstr>
      <vt:lpstr>Convolutional Neural Networks</vt:lpstr>
      <vt:lpstr>Hyperparameters for CNN</vt:lpstr>
      <vt:lpstr>Convolution Sizes</vt:lpstr>
      <vt:lpstr>Modules </vt:lpstr>
      <vt:lpstr>Modules </vt:lpstr>
      <vt:lpstr>Progress</vt:lpstr>
      <vt:lpstr>CONVOLUTIONAL NEURAL NETWORK</vt:lpstr>
      <vt:lpstr>CHALLENGE</vt:lpstr>
      <vt:lpstr>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identification using deep learning</dc:title>
  <dc:creator>MAXIMUS HERO VI</dc:creator>
  <cp:lastModifiedBy>MAXIMUS HERO VI</cp:lastModifiedBy>
  <cp:revision>15</cp:revision>
  <dcterms:created xsi:type="dcterms:W3CDTF">2019-08-17T17:17:42Z</dcterms:created>
  <dcterms:modified xsi:type="dcterms:W3CDTF">2019-08-20T07:06:51Z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0x010100E57CC9F366FCFB438FC2430D6470202F</vt:lpwstr>
  </property>
</Properties>
</file>